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331" r:id="rId2"/>
    <p:sldId id="330" r:id="rId3"/>
    <p:sldId id="337" r:id="rId4"/>
    <p:sldId id="335" r:id="rId5"/>
    <p:sldId id="340" r:id="rId6"/>
    <p:sldId id="341" r:id="rId7"/>
    <p:sldId id="336" r:id="rId8"/>
    <p:sldId id="324" r:id="rId9"/>
    <p:sldId id="319" r:id="rId10"/>
    <p:sldId id="322" r:id="rId11"/>
    <p:sldId id="318" r:id="rId12"/>
    <p:sldId id="267" r:id="rId13"/>
    <p:sldId id="298" r:id="rId14"/>
    <p:sldId id="301" r:id="rId15"/>
    <p:sldId id="274" r:id="rId16"/>
    <p:sldId id="276" r:id="rId17"/>
    <p:sldId id="332" r:id="rId18"/>
    <p:sldId id="281" r:id="rId19"/>
    <p:sldId id="296" r:id="rId20"/>
    <p:sldId id="293" r:id="rId21"/>
    <p:sldId id="334" r:id="rId22"/>
    <p:sldId id="294" r:id="rId23"/>
    <p:sldId id="302" r:id="rId24"/>
    <p:sldId id="321" r:id="rId25"/>
    <p:sldId id="333" r:id="rId26"/>
    <p:sldId id="306" r:id="rId27"/>
    <p:sldId id="305" r:id="rId28"/>
    <p:sldId id="304" r:id="rId29"/>
    <p:sldId id="307" r:id="rId30"/>
    <p:sldId id="308" r:id="rId31"/>
    <p:sldId id="309" r:id="rId32"/>
    <p:sldId id="310" r:id="rId33"/>
    <p:sldId id="311" r:id="rId34"/>
    <p:sldId id="312" r:id="rId35"/>
    <p:sldId id="326" r:id="rId36"/>
    <p:sldId id="327" r:id="rId37"/>
    <p:sldId id="328" r:id="rId38"/>
    <p:sldId id="313" r:id="rId39"/>
    <p:sldId id="315" r:id="rId40"/>
    <p:sldId id="339" r:id="rId41"/>
    <p:sldId id="338" r:id="rId42"/>
    <p:sldId id="325" r:id="rId43"/>
  </p:sldIdLst>
  <p:sldSz cx="9144000" cy="6858000" type="screen4x3"/>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F75AFF"/>
    <a:srgbClr val="C0CB65"/>
    <a:srgbClr val="F2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75" autoAdjust="0"/>
  </p:normalViewPr>
  <p:slideViewPr>
    <p:cSldViewPr snapToGrid="0" snapToObjects="1">
      <p:cViewPr varScale="1">
        <p:scale>
          <a:sx n="65" d="100"/>
          <a:sy n="65" d="100"/>
        </p:scale>
        <p:origin x="1536" y="66"/>
      </p:cViewPr>
      <p:guideLst>
        <p:guide orient="horz" pos="2160"/>
        <p:guide pos="2880"/>
      </p:guideLst>
    </p:cSldViewPr>
  </p:slid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solidFill>
                  <a:srgbClr val="000090"/>
                </a:solidFill>
              </a:rPr>
              <a:t>Number</a:t>
            </a:r>
            <a:r>
              <a:rPr lang="en-US" baseline="0" dirty="0">
                <a:solidFill>
                  <a:srgbClr val="000090"/>
                </a:solidFill>
              </a:rPr>
              <a:t> of HEIs in </a:t>
            </a:r>
            <a:r>
              <a:rPr lang="en-US" baseline="0" dirty="0" smtClean="0">
                <a:solidFill>
                  <a:srgbClr val="000090"/>
                </a:solidFill>
              </a:rPr>
              <a:t>Cambodia between 1980-2014</a:t>
            </a:r>
            <a:endParaRPr lang="en-US" dirty="0">
              <a:solidFill>
                <a:srgbClr val="000090"/>
              </a:solidFill>
            </a:endParaRPr>
          </a:p>
        </c:rich>
      </c:tx>
      <c:layout>
        <c:manualLayout>
          <c:xMode val="edge"/>
          <c:yMode val="edge"/>
          <c:x val="0.39184220589831298"/>
          <c:y val="4.5518094965806999E-2"/>
        </c:manualLayout>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'[Chart in Microsoft PowerPoint]institutions'!$B$1</c:f>
              <c:strCache>
                <c:ptCount val="1"/>
                <c:pt idx="0">
                  <c:v>Public institution</c:v>
                </c:pt>
              </c:strCache>
            </c:strRef>
          </c:tx>
          <c:invertIfNegative val="0"/>
          <c:dLbls>
            <c:spPr>
              <a:noFill/>
              <a:ln>
                <a:noFill/>
              </a:ln>
              <a:effectLst/>
            </c:spPr>
            <c:txPr>
              <a:bodyPr/>
              <a:lstStyle/>
              <a:p>
                <a:pPr>
                  <a:defRPr sz="18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'[Chart in Microsoft PowerPoint]institutions'!$A$2:$A$8</c:f>
              <c:numCache>
                <c:formatCode>General</c:formatCode>
                <c:ptCount val="7"/>
                <c:pt idx="0">
                  <c:v>1980</c:v>
                </c:pt>
                <c:pt idx="1">
                  <c:v>1990</c:v>
                </c:pt>
                <c:pt idx="2">
                  <c:v>1997</c:v>
                </c:pt>
                <c:pt idx="3">
                  <c:v>2000</c:v>
                </c:pt>
                <c:pt idx="4">
                  <c:v>2005</c:v>
                </c:pt>
                <c:pt idx="5">
                  <c:v>2011</c:v>
                </c:pt>
                <c:pt idx="6">
                  <c:v>2014</c:v>
                </c:pt>
              </c:numCache>
            </c:numRef>
          </c:cat>
          <c:val>
            <c:numRef>
              <c:f>'[Chart in Microsoft PowerPoint]institutions'!$B$2:$B$8</c:f>
              <c:numCache>
                <c:formatCode>General</c:formatCode>
                <c:ptCount val="7"/>
                <c:pt idx="0">
                  <c:v>2</c:v>
                </c:pt>
                <c:pt idx="1">
                  <c:v>8</c:v>
                </c:pt>
                <c:pt idx="2">
                  <c:v>8</c:v>
                </c:pt>
                <c:pt idx="3">
                  <c:v>8</c:v>
                </c:pt>
                <c:pt idx="4">
                  <c:v>13</c:v>
                </c:pt>
                <c:pt idx="5">
                  <c:v>38</c:v>
                </c:pt>
                <c:pt idx="6">
                  <c:v>39</c:v>
                </c:pt>
              </c:numCache>
            </c:numRef>
          </c:val>
        </c:ser>
        <c:ser>
          <c:idx val="1"/>
          <c:order val="1"/>
          <c:tx>
            <c:strRef>
              <c:f>'[Chart in Microsoft PowerPoint]institutions'!$C$1</c:f>
              <c:strCache>
                <c:ptCount val="1"/>
                <c:pt idx="0">
                  <c:v>Private institution</c:v>
                </c:pt>
              </c:strCache>
            </c:strRef>
          </c:tx>
          <c:invertIfNegative val="0"/>
          <c:dLbls>
            <c:spPr>
              <a:noFill/>
              <a:ln>
                <a:noFill/>
              </a:ln>
              <a:effectLst/>
            </c:spPr>
            <c:txPr>
              <a:bodyPr/>
              <a:lstStyle/>
              <a:p>
                <a:pPr>
                  <a:defRPr sz="18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'[Chart in Microsoft PowerPoint]institutions'!$A$2:$A$8</c:f>
              <c:numCache>
                <c:formatCode>General</c:formatCode>
                <c:ptCount val="7"/>
                <c:pt idx="0">
                  <c:v>1980</c:v>
                </c:pt>
                <c:pt idx="1">
                  <c:v>1990</c:v>
                </c:pt>
                <c:pt idx="2">
                  <c:v>1997</c:v>
                </c:pt>
                <c:pt idx="3">
                  <c:v>2000</c:v>
                </c:pt>
                <c:pt idx="4">
                  <c:v>2005</c:v>
                </c:pt>
                <c:pt idx="5">
                  <c:v>2011</c:v>
                </c:pt>
                <c:pt idx="6">
                  <c:v>2014</c:v>
                </c:pt>
              </c:numCache>
            </c:numRef>
          </c:cat>
          <c:val>
            <c:numRef>
              <c:f>'[Chart in Microsoft PowerPoint]institutions'!$C$2:$C$8</c:f>
              <c:numCache>
                <c:formatCode>General</c:formatCode>
                <c:ptCount val="7"/>
                <c:pt idx="2">
                  <c:v>1</c:v>
                </c:pt>
                <c:pt idx="3">
                  <c:v>6</c:v>
                </c:pt>
                <c:pt idx="4">
                  <c:v>32</c:v>
                </c:pt>
                <c:pt idx="5">
                  <c:v>59</c:v>
                </c:pt>
                <c:pt idx="6">
                  <c:v>66</c:v>
                </c:pt>
              </c:numCache>
            </c:numRef>
          </c:val>
        </c:ser>
        <c:dLbls>
          <c:showLegendKey val="0"/>
          <c:showVal val="0"/>
          <c:showCatName val="0"/>
          <c:showSerName val="0"/>
          <c:showPercent val="0"/>
          <c:showBubbleSize val="0"/>
        </c:dLbls>
        <c:gapWidth val="75"/>
        <c:shape val="cylinder"/>
        <c:axId val="188643824"/>
        <c:axId val="188644216"/>
        <c:axId val="0"/>
      </c:bar3DChart>
      <c:catAx>
        <c:axId val="188643824"/>
        <c:scaling>
          <c:orientation val="minMax"/>
        </c:scaling>
        <c:delete val="0"/>
        <c:axPos val="b"/>
        <c:numFmt formatCode="General" sourceLinked="1"/>
        <c:majorTickMark val="none"/>
        <c:minorTickMark val="none"/>
        <c:tickLblPos val="nextTo"/>
        <c:txPr>
          <a:bodyPr/>
          <a:lstStyle/>
          <a:p>
            <a:pPr>
              <a:defRPr sz="2400"/>
            </a:pPr>
            <a:endParaRPr lang="en-US"/>
          </a:p>
        </c:txPr>
        <c:crossAx val="188644216"/>
        <c:crosses val="autoZero"/>
        <c:auto val="1"/>
        <c:lblAlgn val="ctr"/>
        <c:lblOffset val="100"/>
        <c:noMultiLvlLbl val="0"/>
      </c:catAx>
      <c:valAx>
        <c:axId val="188644216"/>
        <c:scaling>
          <c:orientation val="minMax"/>
        </c:scaling>
        <c:delete val="0"/>
        <c:axPos val="l"/>
        <c:majorGridlines/>
        <c:numFmt formatCode="General" sourceLinked="1"/>
        <c:majorTickMark val="none"/>
        <c:minorTickMark val="none"/>
        <c:tickLblPos val="nextTo"/>
        <c:spPr>
          <a:ln w="9525">
            <a:noFill/>
          </a:ln>
        </c:spPr>
        <c:txPr>
          <a:bodyPr/>
          <a:lstStyle/>
          <a:p>
            <a:pPr>
              <a:defRPr sz="2400"/>
            </a:pPr>
            <a:endParaRPr lang="en-US"/>
          </a:p>
        </c:txPr>
        <c:crossAx val="188643824"/>
        <c:crosses val="autoZero"/>
        <c:crossBetween val="between"/>
      </c:valAx>
    </c:plotArea>
    <c:legend>
      <c:legendPos val="b"/>
      <c:layout/>
      <c:overlay val="0"/>
      <c:txPr>
        <a:bodyPr/>
        <a:lstStyle/>
        <a:p>
          <a:pPr>
            <a:defRPr sz="1800"/>
          </a:pPr>
          <a:endParaRPr lang="en-US"/>
        </a:p>
      </c:txPr>
    </c:legend>
    <c:plotVisOnly val="1"/>
    <c:dispBlanksAs val="gap"/>
    <c:showDLblsOverMax val="0"/>
  </c:chart>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0.89378</cdr:y>
    </cdr:from>
    <cdr:to>
      <cdr:x>0.26396</cdr:x>
      <cdr:y>1</cdr:y>
    </cdr:to>
    <cdr:sp macro="" textlink="">
      <cdr:nvSpPr>
        <cdr:cNvPr id="2" name="TextBox 1"/>
        <cdr:cNvSpPr txBox="1"/>
      </cdr:nvSpPr>
      <cdr:spPr>
        <a:xfrm xmlns:a="http://schemas.openxmlformats.org/drawingml/2006/main">
          <a:off x="0" y="4920595"/>
          <a:ext cx="2378598" cy="584776"/>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endParaRPr lang="en-US" sz="1600" dirty="0" smtClean="0"/>
        </a:p>
        <a:p xmlns:a="http://schemas.openxmlformats.org/drawingml/2006/main">
          <a:r>
            <a:rPr lang="en-US" sz="1600" dirty="0" smtClean="0">
              <a:solidFill>
                <a:srgbClr val="000090"/>
              </a:solidFill>
            </a:rPr>
            <a:t>Source: DHE, </a:t>
          </a:r>
          <a:r>
            <a:rPr lang="en-US" sz="1600" dirty="0" err="1" smtClean="0">
              <a:solidFill>
                <a:srgbClr val="000090"/>
              </a:solidFill>
            </a:rPr>
            <a:t>MoEYS</a:t>
          </a:r>
          <a:r>
            <a:rPr lang="en-US" sz="1600" dirty="0" smtClean="0">
              <a:solidFill>
                <a:srgbClr val="000090"/>
              </a:solidFill>
            </a:rPr>
            <a:t>, 2014</a:t>
          </a:r>
          <a:endParaRPr lang="en-US" sz="1600" dirty="0">
            <a:solidFill>
              <a:srgbClr val="000090"/>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DDA5E73D-0149-A94B-A39D-5D0EDAC6491C}" type="datetimeFigureOut">
              <a:rPr lang="en-US" smtClean="0"/>
              <a:t>1/6/2016</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2D17352-B156-1B41-A623-86E4BA0B4D99}" type="slidenum">
              <a:rPr lang="en-US" smtClean="0"/>
              <a:t>‹#›</a:t>
            </a:fld>
            <a:endParaRPr lang="en-US"/>
          </a:p>
        </p:txBody>
      </p:sp>
    </p:spTree>
    <p:extLst>
      <p:ext uri="{BB962C8B-B14F-4D97-AF65-F5344CB8AC3E}">
        <p14:creationId xmlns:p14="http://schemas.microsoft.com/office/powerpoint/2010/main" val="1222337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C6181C4B-C7A0-FC45-B96D-1046EE6DFF32}" type="datetimeFigureOut">
              <a:rPr lang="en-US" smtClean="0"/>
              <a:t>1/6/2016</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014A1D6B-6EFF-F34C-8862-B35F45FEC662}" type="slidenum">
              <a:rPr lang="en-US" smtClean="0"/>
              <a:t>‹#›</a:t>
            </a:fld>
            <a:endParaRPr lang="en-US"/>
          </a:p>
        </p:txBody>
      </p:sp>
    </p:spTree>
    <p:extLst>
      <p:ext uri="{BB962C8B-B14F-4D97-AF65-F5344CB8AC3E}">
        <p14:creationId xmlns:p14="http://schemas.microsoft.com/office/powerpoint/2010/main" val="5064272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12</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charset="0"/>
                <a:ea typeface="ＭＳ Ｐゴシック" charset="0"/>
                <a:cs typeface="ＭＳ Ｐゴシック" charset="0"/>
              </a:rPr>
              <a:t>Source from The Cambodia Daily: Picture of Vietnamese leaving Cambodia.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ＭＳ Ｐゴシック" charset="0"/>
                <a:cs typeface="ＭＳ Ｐゴシック" charset="0"/>
              </a:rPr>
              <a:t>- It is estimated that by the end of the Khmer Rouge time, between 75 and 80 percent of Cambodian educators either were killed, died of overwork, or left the country. At least half of the written material available in the Khmer language was destroyed (source Education in Cambodia by Judy </a:t>
            </a:r>
            <a:r>
              <a:rPr lang="en-US" dirty="0" err="1" smtClean="0">
                <a:latin typeface="Calibri" charset="0"/>
                <a:ea typeface="ＭＳ Ｐゴシック" charset="0"/>
                <a:cs typeface="ＭＳ Ｐゴシック" charset="0"/>
              </a:rPr>
              <a:t>Ledgewood</a:t>
            </a:r>
            <a:r>
              <a:rPr lang="en-US" dirty="0" smtClean="0">
                <a:latin typeface="Calibri" charset="0"/>
                <a:ea typeface="ＭＳ Ｐゴシック" charset="0"/>
                <a:cs typeface="ＭＳ Ｐゴシック" charset="0"/>
              </a:rPr>
              <a:t>)</a:t>
            </a:r>
          </a:p>
          <a:p>
            <a:r>
              <a:rPr lang="en-US" dirty="0" smtClean="0">
                <a:latin typeface="Calibri" charset="0"/>
                <a:ea typeface="ＭＳ Ｐゴシック" charset="0"/>
                <a:cs typeface="ＭＳ Ｐゴシック" charset="0"/>
              </a:rPr>
              <a:t>- After coming to power with Vietnamese help in 1979, the government of the PRK attempted to redevelop the education system. Although significant progress was made, the process of educational redevelopment was hampered by war and lack of resources, human as well as material. The PRK government undertook a massive rehabilitation program aimed at enrolling as many students as possible. The slogan of the time was "those who know more teach those who know less." Those with almost any level of education were encouraged to work as teachers, and efforts were made to identify and encourage formers teachers, professors, and bureaucrats in the field of education to participate in this difficult endeavor. Potential teachers were given short-term training for one month, three weeks or even two weeks and then assigned teaching jobs. With many buildings destroyed, classes were taught in shacks made of leaves with dirt floors or in some places instruction was given outside under the trees. Because the PRK government was engaged in fighting a civil war with the Khmer Rouge and other two non-communist resistant movements the field of education was not given much priority. With budgetary constraints, the need for manpower to serve in the army, and a centrally planned economy, the PRK government set limits on the number of students who could entered into upper secondary school, and universities. Such restrictions generated widespread corruption, favoritism, and nepotism within the educational system as wealthy and influential parents either paid bribes or used their political power to secure seats for their children in these institutions. Such practices, compounded by low skill level of educators, significantly slowed the development of the educational system (source Education in Cambodia by Judy </a:t>
            </a:r>
            <a:r>
              <a:rPr lang="en-US" dirty="0" err="1" smtClean="0">
                <a:latin typeface="Calibri" charset="0"/>
                <a:ea typeface="ＭＳ Ｐゴシック" charset="0"/>
                <a:cs typeface="ＭＳ Ｐゴシック" charset="0"/>
              </a:rPr>
              <a:t>Ledgewood</a:t>
            </a:r>
            <a:r>
              <a:rPr lang="en-US" dirty="0" smtClean="0">
                <a:latin typeface="Calibri" charset="0"/>
                <a:ea typeface="ＭＳ Ｐゴシック" charset="0"/>
                <a:cs typeface="ＭＳ Ｐゴシック" charset="0"/>
              </a:rPr>
              <a:t>).</a:t>
            </a:r>
          </a:p>
          <a:p>
            <a:endParaRPr lang="en-US" dirty="0" smtClean="0">
              <a:latin typeface="Calibri" charset="0"/>
              <a:ea typeface="ＭＳ Ｐゴシック" charset="0"/>
              <a:cs typeface="ＭＳ Ｐゴシック" charset="0"/>
            </a:endParaRPr>
          </a:p>
          <a:p>
            <a:endParaRPr lang="en-US" dirty="0" smtClean="0">
              <a:latin typeface="Calibri"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13</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 Cambodia’s Higher Education Development in Historical Perspectives (1863-2012),</a:t>
            </a:r>
            <a:r>
              <a:rPr lang="en-US" sz="1200" kern="1200" baseline="0" dirty="0" smtClean="0">
                <a:solidFill>
                  <a:schemeClr val="tx1"/>
                </a:solidFill>
                <a:effectLst/>
                <a:latin typeface="+mn-lt"/>
                <a:ea typeface="+mn-ea"/>
                <a:cs typeface="+mn-cs"/>
              </a:rPr>
              <a:t> Sam </a:t>
            </a:r>
            <a:r>
              <a:rPr lang="en-US" sz="1200" kern="1200" baseline="0" dirty="0" err="1" smtClean="0">
                <a:solidFill>
                  <a:schemeClr val="tx1"/>
                </a:solidFill>
                <a:effectLst/>
                <a:latin typeface="+mn-lt"/>
                <a:ea typeface="+mn-ea"/>
                <a:cs typeface="+mn-cs"/>
              </a:rPr>
              <a:t>Rany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Admad</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Zain</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Hazri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Jamil</a:t>
            </a:r>
            <a:r>
              <a:rPr lang="en-US" sz="1200" kern="1200" baseline="0" dirty="0" smtClean="0">
                <a:solidFill>
                  <a:schemeClr val="tx1"/>
                </a:solidFill>
                <a:effectLst/>
                <a:latin typeface="+mn-lt"/>
                <a:ea typeface="+mn-ea"/>
                <a:cs typeface="+mn-cs"/>
              </a:rPr>
              <a:t>, 2012</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“Historically, Cambodia established its first higher educational institution during the Angkor Empire, which was a powerful kingdom in the Southeast Asian region in the 12th century. During this glorious period</a:t>
            </a:r>
            <a:r>
              <a:rPr lang="en-US" sz="1200" i="1" u="sng" kern="1200" dirty="0" smtClean="0">
                <a:solidFill>
                  <a:schemeClr val="tx1"/>
                </a:solidFill>
                <a:effectLst/>
                <a:latin typeface="+mn-lt"/>
                <a:ea typeface="+mn-ea"/>
                <a:cs typeface="+mn-cs"/>
              </a:rPr>
              <a:t>, </a:t>
            </a:r>
            <a:r>
              <a:rPr lang="en-US" sz="1200" i="1" u="sng" kern="1200" dirty="0" smtClean="0">
                <a:solidFill>
                  <a:srgbClr val="FF0000"/>
                </a:solidFill>
                <a:effectLst/>
                <a:latin typeface="+mn-lt"/>
                <a:ea typeface="+mn-ea"/>
                <a:cs typeface="+mn-cs"/>
              </a:rPr>
              <a:t>it had two main universities located in Preah Khan temple (Vat </a:t>
            </a:r>
            <a:r>
              <a:rPr lang="en-US" sz="1200" i="1" u="sng" kern="1200" dirty="0" err="1" smtClean="0">
                <a:solidFill>
                  <a:srgbClr val="FF0000"/>
                </a:solidFill>
                <a:effectLst/>
                <a:latin typeface="+mn-lt"/>
                <a:ea typeface="+mn-ea"/>
                <a:cs typeface="+mn-cs"/>
              </a:rPr>
              <a:t>Cheysrey</a:t>
            </a:r>
            <a:r>
              <a:rPr lang="en-US" sz="1200" i="1" u="sng" kern="1200" dirty="0" smtClean="0">
                <a:solidFill>
                  <a:srgbClr val="FF0000"/>
                </a:solidFill>
                <a:effectLst/>
                <a:latin typeface="+mn-lt"/>
                <a:ea typeface="+mn-ea"/>
                <a:cs typeface="+mn-cs"/>
              </a:rPr>
              <a:t>) and </a:t>
            </a:r>
            <a:r>
              <a:rPr lang="en-US" sz="1200" i="1" u="sng" kern="1200" dirty="0" err="1" smtClean="0">
                <a:solidFill>
                  <a:srgbClr val="FF0000"/>
                </a:solidFill>
                <a:effectLst/>
                <a:latin typeface="+mn-lt"/>
                <a:ea typeface="+mn-ea"/>
                <a:cs typeface="+mn-cs"/>
              </a:rPr>
              <a:t>Taprom</a:t>
            </a:r>
            <a:r>
              <a:rPr lang="en-US" sz="1200" i="1" u="sng" kern="1200" dirty="0" smtClean="0">
                <a:solidFill>
                  <a:srgbClr val="FF0000"/>
                </a:solidFill>
                <a:effectLst/>
                <a:latin typeface="+mn-lt"/>
                <a:ea typeface="+mn-ea"/>
                <a:cs typeface="+mn-cs"/>
              </a:rPr>
              <a:t> temple (Raja </a:t>
            </a:r>
            <a:r>
              <a:rPr lang="en-US" sz="1200" i="1" u="sng" kern="1200" dirty="0" err="1" smtClean="0">
                <a:solidFill>
                  <a:srgbClr val="FF0000"/>
                </a:solidFill>
                <a:effectLst/>
                <a:latin typeface="+mn-lt"/>
                <a:ea typeface="+mn-ea"/>
                <a:cs typeface="+mn-cs"/>
              </a:rPr>
              <a:t>Vihear</a:t>
            </a:r>
            <a:r>
              <a:rPr lang="en-US" sz="1200" i="1" u="sng" kern="1200" dirty="0" smtClean="0">
                <a:solidFill>
                  <a:srgbClr val="FF0000"/>
                </a:solidFill>
                <a:effectLst/>
                <a:latin typeface="+mn-lt"/>
                <a:ea typeface="+mn-ea"/>
                <a:cs typeface="+mn-cs"/>
              </a:rPr>
              <a:t>) under the administration of </a:t>
            </a:r>
            <a:r>
              <a:rPr lang="en-US" sz="1200" i="1" u="sng" kern="1200" dirty="0" err="1" smtClean="0">
                <a:solidFill>
                  <a:srgbClr val="FF0000"/>
                </a:solidFill>
                <a:effectLst/>
                <a:latin typeface="+mn-lt"/>
                <a:ea typeface="+mn-ea"/>
                <a:cs typeface="+mn-cs"/>
              </a:rPr>
              <a:t>Andradevy</a:t>
            </a:r>
            <a:r>
              <a:rPr lang="en-US" sz="1200" i="1" u="sng" kern="1200" dirty="0" smtClean="0">
                <a:solidFill>
                  <a:srgbClr val="FF0000"/>
                </a:solidFill>
                <a:effectLst/>
                <a:latin typeface="+mn-lt"/>
                <a:ea typeface="+mn-ea"/>
                <a:cs typeface="+mn-cs"/>
              </a:rPr>
              <a:t>, the queen of King </a:t>
            </a:r>
            <a:r>
              <a:rPr lang="en-US" sz="1200" i="1" u="sng" kern="1200" dirty="0" err="1" smtClean="0">
                <a:solidFill>
                  <a:srgbClr val="FF0000"/>
                </a:solidFill>
                <a:effectLst/>
                <a:latin typeface="+mn-lt"/>
                <a:ea typeface="+mn-ea"/>
                <a:cs typeface="+mn-cs"/>
              </a:rPr>
              <a:t>Jayavarman</a:t>
            </a:r>
            <a:r>
              <a:rPr lang="en-US" sz="1200" i="1" u="sng" kern="1200" dirty="0" smtClean="0">
                <a:solidFill>
                  <a:srgbClr val="FF0000"/>
                </a:solidFill>
                <a:effectLst/>
                <a:latin typeface="+mn-lt"/>
                <a:ea typeface="+mn-ea"/>
                <a:cs typeface="+mn-cs"/>
              </a:rPr>
              <a:t> VII (1181-1220). </a:t>
            </a:r>
            <a:r>
              <a:rPr lang="en-US" sz="1200" i="1" u="sng"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this medieval time, temples had a significant role in promoting educational, cultural, and innovative activities. Consequently, about 1081 ancient famous temples were constructed nationwide as a result of this fruitful period. Moreover, there were 18 individuals with doctoral degrees (cultural and religious intellectuals) and 740 university teachers to transform the Khmer elite to enhance the national human resource capital of the country (PUB, 2009).” p. 225</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“Surprisingly, the first Cambodian higher learning institution, namely the National Institute of Juridical, Political and Economic Sciences (NIJPES), was established for Cambodian scholars who intended to be civil servants in the colonial government in 1949 (Ayres, 2000; Howard, 1967; Tully, 2002). A study by Clayton &amp; </a:t>
            </a:r>
            <a:r>
              <a:rPr lang="en-US" sz="1200" kern="1200" dirty="0" err="1" smtClean="0">
                <a:solidFill>
                  <a:schemeClr val="tx1"/>
                </a:solidFill>
                <a:effectLst/>
                <a:latin typeface="+mn-lt"/>
                <a:ea typeface="+mn-ea"/>
                <a:cs typeface="+mn-cs"/>
              </a:rPr>
              <a:t>Ngoy</a:t>
            </a:r>
            <a:r>
              <a:rPr lang="en-US" sz="1200" kern="1200" dirty="0" smtClean="0">
                <a:solidFill>
                  <a:schemeClr val="tx1"/>
                </a:solidFill>
                <a:effectLst/>
                <a:latin typeface="+mn-lt"/>
                <a:ea typeface="+mn-ea"/>
                <a:cs typeface="+mn-cs"/>
              </a:rPr>
              <a:t> (1997) pointed out that the French government used higher education as a “sorting machine to recruit the best students from basic education for advanced education in order to equip the country with a large number of modern and competent civil servants” (Clayton, 1997).” p. 227</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14</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Dr. Un </a:t>
            </a:r>
            <a:r>
              <a:rPr lang="en-US" dirty="0" err="1" smtClean="0"/>
              <a:t>Leang</a:t>
            </a:r>
            <a:r>
              <a:rPr lang="en-US" dirty="0" smtClean="0"/>
              <a:t>, Directorate General of Policy and Planning of HEIs, MoEYS.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HEIs exist</a:t>
            </a:r>
            <a:r>
              <a:rPr lang="en-US" baseline="0" dirty="0" smtClean="0"/>
              <a:t> in 19 </a:t>
            </a:r>
            <a:r>
              <a:rPr lang="en-US" dirty="0" smtClean="0"/>
              <a:t>provinces</a:t>
            </a: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15</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Source: Dr. </a:t>
            </a:r>
            <a:r>
              <a:rPr lang="en-US" dirty="0" err="1" smtClean="0"/>
              <a:t>Leang</a:t>
            </a:r>
            <a:r>
              <a:rPr lang="en-US" dirty="0" smtClean="0"/>
              <a:t> Un and Dr. Say Sok, </a:t>
            </a:r>
            <a:r>
              <a:rPr lang="en-US" sz="1200" kern="1200" dirty="0" smtClean="0">
                <a:solidFill>
                  <a:schemeClr val="tx1"/>
                </a:solidFill>
                <a:effectLst/>
                <a:latin typeface="+mn-lt"/>
                <a:ea typeface="+mn-ea"/>
                <a:cs typeface="+mn-cs"/>
              </a:rPr>
              <a:t>Leadership and Governance in Higher Education, Volume No. 4, 2014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associate degree requires 2 years of study; a bachelor’s degree generally 4 years of study; a master’s degree 2 years of study, and a doctoral degree 4 years of study.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Enrolment</a:t>
            </a:r>
            <a:r>
              <a:rPr lang="en-US" baseline="0" dirty="0" smtClean="0"/>
              <a:t> only </a:t>
            </a:r>
            <a:r>
              <a:rPr lang="en-US" sz="1200" kern="1200" baseline="0" dirty="0" smtClean="0">
                <a:solidFill>
                  <a:schemeClr val="tx1"/>
                </a:solidFill>
                <a:latin typeface="+mn-lt"/>
                <a:ea typeface="+mn-ea"/>
                <a:cs typeface="+mn-cs"/>
              </a:rPr>
              <a:t>10</a:t>
            </a:r>
            <a:r>
              <a:rPr lang="en-US" sz="1200" kern="1200" dirty="0" smtClean="0">
                <a:solidFill>
                  <a:schemeClr val="tx1"/>
                </a:solidFill>
                <a:latin typeface="+mn-lt"/>
                <a:ea typeface="+mn-ea"/>
                <a:cs typeface="+mn-cs"/>
              </a:rPr>
              <a:t>% at tertiary level low compared to</a:t>
            </a:r>
            <a:r>
              <a:rPr lang="en-US" sz="1200" kern="1200" baseline="0" dirty="0" smtClean="0">
                <a:solidFill>
                  <a:schemeClr val="tx1"/>
                </a:solidFill>
                <a:latin typeface="+mn-lt"/>
                <a:ea typeface="+mn-ea"/>
                <a:cs typeface="+mn-cs"/>
              </a:rPr>
              <a:t> other ASEAN countries</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2011</a:t>
            </a:r>
            <a:r>
              <a:rPr lang="en-US" sz="1200" kern="1200" dirty="0" smtClean="0">
                <a:solidFill>
                  <a:schemeClr val="tx1"/>
                </a:solidFill>
                <a:latin typeface="+mn-lt"/>
                <a:ea typeface="+mn-ea"/>
                <a:cs typeface="+mn-cs"/>
              </a:rPr>
              <a:t> (source http://</a:t>
            </a:r>
            <a:r>
              <a:rPr lang="en-US" sz="1200" kern="1200" dirty="0" err="1" smtClean="0">
                <a:solidFill>
                  <a:schemeClr val="tx1"/>
                </a:solidFill>
                <a:latin typeface="+mn-lt"/>
                <a:ea typeface="+mn-ea"/>
                <a:cs typeface="+mn-cs"/>
              </a:rPr>
              <a:t>data.worldbank.org</a:t>
            </a:r>
            <a:r>
              <a:rPr lang="en-US" sz="1200" kern="1200" dirty="0" smtClean="0">
                <a:solidFill>
                  <a:schemeClr val="tx1"/>
                </a:solidFill>
                <a:latin typeface="+mn-lt"/>
                <a:ea typeface="+mn-ea"/>
                <a:cs typeface="+mn-cs"/>
              </a:rPr>
              <a:t>/indicator/SE.TER.ENRR/countries/1W-KH-8S-4E-Z4?display=graph)</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16</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MoEYS</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17</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dirty="0" err="1" smtClean="0"/>
              <a:t>MoEYS</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18</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RUPP picture. </a:t>
            </a:r>
          </a:p>
          <a:p>
            <a:endParaRPr lang="en-US" dirty="0" smtClean="0">
              <a:latin typeface="Khmer OS"/>
              <a:cs typeface="Khmer OS"/>
            </a:endParaRPr>
          </a:p>
        </p:txBody>
      </p:sp>
      <p:sp>
        <p:nvSpPr>
          <p:cNvPr id="4" name="Slide Number Placeholder 3"/>
          <p:cNvSpPr>
            <a:spLocks noGrp="1"/>
          </p:cNvSpPr>
          <p:nvPr>
            <p:ph type="sldNum" sz="quarter" idx="10"/>
          </p:nvPr>
        </p:nvSpPr>
        <p:spPr/>
        <p:txBody>
          <a:bodyPr/>
          <a:lstStyle/>
          <a:p>
            <a:fld id="{014A1D6B-6EFF-F34C-8862-B35F45FEC662}" type="slidenum">
              <a:rPr lang="en-US" smtClean="0"/>
              <a:t>19</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20</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final report on policy uptake rests on Research dissemination page 34</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21</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4</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a:t>
            </a:r>
            <a:r>
              <a:rPr lang="en-US" baseline="0" dirty="0" smtClean="0"/>
              <a:t> key actors include key ministries, NGOs/CSOs, Major donors, and Think-tanks</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22</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Research Methods Training Course</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6-7 February 2015, 8:30am-5:00pm</a:t>
            </a:r>
            <a:r>
              <a:rPr lang="en-US" sz="1200" kern="1200" baseline="0" dirty="0" smtClean="0">
                <a:solidFill>
                  <a:schemeClr val="tx1"/>
                </a:solidFill>
                <a:effectLst/>
                <a:latin typeface="+mn-lt"/>
                <a:ea typeface="+mn-ea"/>
                <a:cs typeface="+mn-cs"/>
              </a:rPr>
              <a:t> at </a:t>
            </a:r>
            <a:r>
              <a:rPr lang="en-US" sz="1200" kern="1200" dirty="0" smtClean="0">
                <a:solidFill>
                  <a:schemeClr val="tx1"/>
                </a:solidFill>
                <a:effectLst/>
                <a:latin typeface="+mn-lt"/>
                <a:ea typeface="+mn-ea"/>
                <a:cs typeface="+mn-cs"/>
              </a:rPr>
              <a:t>CICP Conference Hall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Students gained both skills and confidence in the following areas: research protocols, interviews, survey, focus groups, observation, literature review (finding and citing documentation), archival data collection, data management, and data analysis. Subsequent activities will engage students in the process of website development.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terms of results of our training so far, of the 16 students we trained, 2 have received and oversees scholarships, 1 is currently working as a research assistant in an active research project on  climate change, 3 are regular participants in the CICP ‘Doing Research Project’, 1 has begun his own research project on public policy, and 7 have worked intermittently on the ‘Doing Research Project’ as they continue their studies. Only 2 students have not responded to the research opportunities offered by the project. This indicates a high rate of interest and demonstrates both student capacity and desire for engagement. Page 24,</a:t>
            </a:r>
            <a:r>
              <a:rPr lang="en-US" sz="1200" kern="1200" baseline="0" dirty="0" smtClean="0">
                <a:solidFill>
                  <a:schemeClr val="tx1"/>
                </a:solidFill>
                <a:effectLst/>
                <a:latin typeface="+mn-lt"/>
                <a:ea typeface="+mn-ea"/>
                <a:cs typeface="+mn-cs"/>
              </a:rPr>
              <a:t> First Report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23</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Google Map of Cambodia</a:t>
            </a:r>
            <a:r>
              <a:rPr lang="en-US" baseline="0" dirty="0" smtClean="0"/>
              <a:t> and pictures of RUPP, Battambang University, University of Southeast Asia, Meanchey University, and Svay Rieng University.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10 HEIs: </a:t>
            </a:r>
            <a:r>
              <a:rPr lang="en-US" dirty="0" smtClean="0"/>
              <a:t>RUPP, RULE, RUA, NUM, PUC, ZAMAN, Svay Rieng University, Battambang University, Mean </a:t>
            </a:r>
            <a:r>
              <a:rPr lang="en-US" dirty="0" err="1" smtClean="0"/>
              <a:t>Chey</a:t>
            </a:r>
            <a:r>
              <a:rPr lang="en-US" dirty="0" smtClean="0"/>
              <a:t> University, and Southeast Asia University in Siem Reap </a:t>
            </a: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24</a:t>
            </a:fld>
            <a:endParaRPr lang="en-US"/>
          </a:p>
        </p:txBody>
      </p:sp>
    </p:spTree>
    <p:extLst>
      <p:ext uri="{BB962C8B-B14F-4D97-AF65-F5344CB8AC3E}">
        <p14:creationId xmlns:p14="http://schemas.microsoft.com/office/powerpoint/2010/main" val="388859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actors: HEIs, government ministries, think tanks, CSOs, major donors, think tanks.</a:t>
            </a:r>
          </a:p>
          <a:p>
            <a:pPr lvl="0"/>
            <a:r>
              <a:rPr lang="en-US" sz="1200" kern="1200" dirty="0" smtClean="0">
                <a:solidFill>
                  <a:schemeClr val="tx1"/>
                </a:solidFill>
                <a:effectLst/>
                <a:latin typeface="+mn-lt"/>
                <a:ea typeface="+mn-ea"/>
                <a:cs typeface="+mn-cs"/>
              </a:rPr>
              <a:t>To gain a more comprehensive on the characteristic of doing research in Cambodia, our research team moves beyond theory by engaging the micro-level discussion– collecting the perceptions of the </a:t>
            </a:r>
            <a:r>
              <a:rPr lang="en-GB" sz="1200" kern="1200" dirty="0" smtClean="0">
                <a:solidFill>
                  <a:schemeClr val="tx1"/>
                </a:solidFill>
                <a:effectLst/>
                <a:latin typeface="+mn-lt"/>
                <a:ea typeface="+mn-ea"/>
                <a:cs typeface="+mn-cs"/>
              </a:rPr>
              <a:t>lecturer, administrative staff, researcher, field supervisor, students and others.</a:t>
            </a:r>
          </a:p>
          <a:p>
            <a:pPr lvl="0"/>
            <a:endParaRPr lang="en-GB"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Our</a:t>
            </a:r>
            <a:r>
              <a:rPr lang="en-GB" sz="1200" kern="1200" baseline="0" dirty="0" smtClean="0">
                <a:solidFill>
                  <a:schemeClr val="tx1"/>
                </a:solidFill>
                <a:effectLst/>
                <a:latin typeface="+mn-lt"/>
                <a:ea typeface="+mn-ea"/>
                <a:cs typeface="+mn-cs"/>
              </a:rPr>
              <a:t> research design involves collaboration with diverse stakeholders including policy makers, CSOs, and major donors. It attempts to impart both the achievements of doing </a:t>
            </a:r>
            <a:r>
              <a:rPr lang="en-GB" sz="1200" kern="1200" baseline="0" dirty="0" err="1" smtClean="0">
                <a:solidFill>
                  <a:schemeClr val="tx1"/>
                </a:solidFill>
                <a:effectLst/>
                <a:latin typeface="+mn-lt"/>
                <a:ea typeface="+mn-ea"/>
                <a:cs typeface="+mn-cs"/>
              </a:rPr>
              <a:t>rsearch</a:t>
            </a:r>
            <a:r>
              <a:rPr lang="en-GB" sz="1200" kern="1200" baseline="0" dirty="0" smtClean="0">
                <a:solidFill>
                  <a:schemeClr val="tx1"/>
                </a:solidFill>
                <a:effectLst/>
                <a:latin typeface="+mn-lt"/>
                <a:ea typeface="+mn-ea"/>
                <a:cs typeface="+mn-cs"/>
              </a:rPr>
              <a:t> in Cambodia and also critically analysing how it </a:t>
            </a:r>
            <a:r>
              <a:rPr lang="en-GB" sz="1200" kern="1200" baseline="0" smtClean="0">
                <a:solidFill>
                  <a:schemeClr val="tx1"/>
                </a:solidFill>
                <a:effectLst/>
                <a:latin typeface="+mn-lt"/>
                <a:ea typeface="+mn-ea"/>
                <a:cs typeface="+mn-cs"/>
              </a:rPr>
              <a:t>can improved.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25</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qualitative number by including last focus group session at</a:t>
            </a:r>
            <a:r>
              <a:rPr lang="en-US" baseline="0" dirty="0" smtClean="0"/>
              <a:t> IFL : 23 more students</a:t>
            </a:r>
            <a:endParaRPr lang="en-US" dirty="0" smtClean="0"/>
          </a:p>
          <a:p>
            <a:r>
              <a:rPr lang="en-US" dirty="0" smtClean="0"/>
              <a:t>Key actors: HEIs, government ministries, think tanks, CSOs, major donors, think tanks.</a:t>
            </a:r>
          </a:p>
          <a:p>
            <a:pPr lvl="0"/>
            <a:r>
              <a:rPr lang="en-US" sz="1200" kern="1200" dirty="0" smtClean="0">
                <a:solidFill>
                  <a:schemeClr val="tx1"/>
                </a:solidFill>
                <a:effectLst/>
                <a:latin typeface="+mn-lt"/>
                <a:ea typeface="+mn-ea"/>
                <a:cs typeface="+mn-cs"/>
              </a:rPr>
              <a:t>To gain a more comprehensive on the characteristic of doing research in Cambodia, our research team moves beyond theory by engaging the micro-level discussion– collecting the perceptions of the </a:t>
            </a:r>
            <a:r>
              <a:rPr lang="en-GB" sz="1200" kern="1200" dirty="0" smtClean="0">
                <a:solidFill>
                  <a:schemeClr val="tx1"/>
                </a:solidFill>
                <a:effectLst/>
                <a:latin typeface="+mn-lt"/>
                <a:ea typeface="+mn-ea"/>
                <a:cs typeface="+mn-cs"/>
              </a:rPr>
              <a:t>lecturer, administrative staff, researcher, field supervisor, students and others.</a:t>
            </a:r>
          </a:p>
          <a:p>
            <a:pPr lvl="0"/>
            <a:endParaRPr lang="en-GB"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Our</a:t>
            </a:r>
            <a:r>
              <a:rPr lang="en-GB" sz="1200" kern="1200" baseline="0" dirty="0" smtClean="0">
                <a:solidFill>
                  <a:schemeClr val="tx1"/>
                </a:solidFill>
                <a:effectLst/>
                <a:latin typeface="+mn-lt"/>
                <a:ea typeface="+mn-ea"/>
                <a:cs typeface="+mn-cs"/>
              </a:rPr>
              <a:t> research design involves collaboration with diverse stakeholders including policy makers, CSOs, and major donors. It attempts to impart both the achievements of doing </a:t>
            </a:r>
            <a:r>
              <a:rPr lang="en-GB" sz="1200" kern="1200" baseline="0" dirty="0" err="1" smtClean="0">
                <a:solidFill>
                  <a:schemeClr val="tx1"/>
                </a:solidFill>
                <a:effectLst/>
                <a:latin typeface="+mn-lt"/>
                <a:ea typeface="+mn-ea"/>
                <a:cs typeface="+mn-cs"/>
              </a:rPr>
              <a:t>rsearch</a:t>
            </a:r>
            <a:r>
              <a:rPr lang="en-GB" sz="1200" kern="1200" baseline="0" dirty="0" smtClean="0">
                <a:solidFill>
                  <a:schemeClr val="tx1"/>
                </a:solidFill>
                <a:effectLst/>
                <a:latin typeface="+mn-lt"/>
                <a:ea typeface="+mn-ea"/>
                <a:cs typeface="+mn-cs"/>
              </a:rPr>
              <a:t> in Cambodia and also critically analysing how it can improved.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26</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University of Southeast Asia in Siem Reap and RUPP</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27</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A1D6B-6EFF-F34C-8862-B35F45FEC662}" type="slidenum">
              <a:rPr lang="en-US" smtClean="0"/>
              <a:t>28</a:t>
            </a:fld>
            <a:endParaRPr lang="en-US"/>
          </a:p>
        </p:txBody>
      </p:sp>
    </p:spTree>
    <p:extLst>
      <p:ext uri="{BB962C8B-B14F-4D97-AF65-F5344CB8AC3E}">
        <p14:creationId xmlns:p14="http://schemas.microsoft.com/office/powerpoint/2010/main" val="414344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29</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30</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31</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5</a:t>
            </a:fld>
            <a:endParaRPr lang="en-US"/>
          </a:p>
        </p:txBody>
      </p:sp>
    </p:spTree>
    <p:extLst>
      <p:ext uri="{BB962C8B-B14F-4D97-AF65-F5344CB8AC3E}">
        <p14:creationId xmlns:p14="http://schemas.microsoft.com/office/powerpoint/2010/main" val="209729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32</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33</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Website</a:t>
            </a:r>
            <a:r>
              <a:rPr lang="en-US" baseline="0" dirty="0" smtClean="0"/>
              <a:t> ready to launch by third week of December, 2015</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34</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Website</a:t>
            </a:r>
            <a:r>
              <a:rPr lang="en-US" baseline="0" dirty="0" smtClean="0"/>
              <a:t> ready to launch by third week of December, 2015</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35</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Website</a:t>
            </a:r>
            <a:r>
              <a:rPr lang="en-US" baseline="0" dirty="0" smtClean="0"/>
              <a:t> ready to launch by third week of December, 2015</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36</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Website</a:t>
            </a:r>
            <a:r>
              <a:rPr lang="en-US" baseline="0" dirty="0" smtClean="0"/>
              <a:t> ready to launch by third week of December, 2015</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37</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38</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preliminary</a:t>
            </a:r>
            <a:r>
              <a:rPr lang="en-US" baseline="0" dirty="0" smtClean="0"/>
              <a:t> report.</a:t>
            </a:r>
          </a:p>
          <a:p>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Organizations can do more – to provide funding, improve standards, and inculcate noble aspirations. These multinational institutions can be expanded by raising the bars and develop</a:t>
            </a:r>
            <a:r>
              <a:rPr lang="en-US" sz="1200" kern="1200" baseline="0" dirty="0" smtClean="0">
                <a:solidFill>
                  <a:schemeClr val="tx1"/>
                </a:solidFill>
                <a:effectLst/>
                <a:latin typeface="+mn-lt"/>
                <a:ea typeface="+mn-ea"/>
                <a:cs typeface="+mn-cs"/>
              </a:rPr>
              <a:t> home grown research</a:t>
            </a:r>
            <a:r>
              <a:rPr lang="en-US" sz="1200" kern="1200" dirty="0" smtClean="0">
                <a:solidFill>
                  <a:schemeClr val="tx1"/>
                </a:solidFill>
                <a:effectLst/>
                <a:latin typeface="+mn-lt"/>
                <a:ea typeface="+mn-ea"/>
                <a:cs typeface="+mn-cs"/>
              </a:rPr>
              <a:t> and if every leading university and research institute adopt a counter part in a poor country, the gain could be significant.</a:t>
            </a:r>
          </a:p>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39</a:t>
            </a:fld>
            <a:endParaRPr lang="en-US"/>
          </a:p>
        </p:txBody>
      </p:sp>
    </p:spTree>
    <p:extLst>
      <p:ext uri="{BB962C8B-B14F-4D97-AF65-F5344CB8AC3E}">
        <p14:creationId xmlns:p14="http://schemas.microsoft.com/office/powerpoint/2010/main" val="1949844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www.postkhmer.com</a:t>
            </a:r>
            <a:r>
              <a:rPr lang="en-US" dirty="0" smtClean="0"/>
              <a:t>/video/whos-who-ចូលស្ទឹងតាមបត់ចូលស្រុកតាមប្រទេស-តែខ្ញុំមិនចូលស្រុកតាមរបៀបពុករលួយេទ</a:t>
            </a:r>
          </a:p>
          <a:p>
            <a:pPr marL="0" marR="0" indent="0" algn="l" defTabSz="457200" rtl="0" eaLnBrk="1" fontAlgn="auto" latinLnBrk="0" hangingPunct="1">
              <a:lnSpc>
                <a:spcPct val="100000"/>
              </a:lnSpc>
              <a:spcBef>
                <a:spcPts val="0"/>
              </a:spcBef>
              <a:spcAft>
                <a:spcPts val="0"/>
              </a:spcAft>
              <a:buClrTx/>
              <a:buSzTx/>
              <a:buFontTx/>
              <a:buNone/>
              <a:tabLst/>
              <a:defRPr/>
            </a:pPr>
            <a:r>
              <a:rPr lang="pl-PL" dirty="0" smtClean="0"/>
              <a:t>http://</a:t>
            </a:r>
            <a:r>
              <a:rPr lang="pl-PL" dirty="0" err="1" smtClean="0"/>
              <a:t>www.postkhmer.com</a:t>
            </a:r>
            <a:r>
              <a:rPr lang="pl-PL" dirty="0" smtClean="0"/>
              <a:t>/</a:t>
            </a:r>
            <a:r>
              <a:rPr lang="pl-PL" dirty="0" err="1" smtClean="0"/>
              <a:t>នរណាជានរណា</a:t>
            </a:r>
            <a:r>
              <a:rPr lang="pl-PL" dirty="0" smtClean="0"/>
              <a:t>/ចូលស្ទឹងតាមបត់ចូលស្រុកតាមប្រទេស-តែខ្ញុំមិនចូលស្រុកតាមរបៀបពុករលួយទេ</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40</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of the 11 outstanding 2014 students who passed high school exam with A.</a:t>
            </a:r>
          </a:p>
          <a:p>
            <a:r>
              <a:rPr lang="en-US" sz="1200" b="1" kern="1200" dirty="0" smtClean="0">
                <a:solidFill>
                  <a:schemeClr val="tx1"/>
                </a:solidFill>
                <a:effectLst/>
                <a:latin typeface="+mn-lt"/>
                <a:ea typeface="+mn-ea"/>
                <a:cs typeface="+mn-cs"/>
              </a:rPr>
              <a:t>High School exam results in 2014:</a:t>
            </a:r>
            <a:r>
              <a:rPr lang="en-US" sz="1200" kern="1200" dirty="0" smtClean="0">
                <a:solidFill>
                  <a:schemeClr val="tx1"/>
                </a:solidFill>
                <a:effectLst/>
                <a:latin typeface="+mn-lt"/>
                <a:ea typeface="+mn-ea"/>
                <a:cs typeface="+mn-cs"/>
              </a:rPr>
              <a:t> only 25.72% of students passed the first exam (only 11 with A grades, and 289 with B grades) on the second exam result released on 31 October 2014 by MoEYS, just 18% or 10871 pupils passed the second round, the highest mark was C grades.  For 2014, a total number of 33,995 students out of 89937 or only 40.67% succeeded (half compared to 2013). </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41</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6</a:t>
            </a:fld>
            <a:endParaRPr lang="en-US"/>
          </a:p>
        </p:txBody>
      </p:sp>
    </p:spTree>
    <p:extLst>
      <p:ext uri="{BB962C8B-B14F-4D97-AF65-F5344CB8AC3E}">
        <p14:creationId xmlns:p14="http://schemas.microsoft.com/office/powerpoint/2010/main" val="145947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42</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7</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Khmer OS"/>
              <a:cs typeface="Khmer OS"/>
            </a:endParaRPr>
          </a:p>
        </p:txBody>
      </p:sp>
      <p:sp>
        <p:nvSpPr>
          <p:cNvPr id="4" name="Slide Number Placeholder 3"/>
          <p:cNvSpPr>
            <a:spLocks noGrp="1"/>
          </p:cNvSpPr>
          <p:nvPr>
            <p:ph type="sldNum" sz="quarter" idx="10"/>
          </p:nvPr>
        </p:nvSpPr>
        <p:spPr/>
        <p:txBody>
          <a:bodyPr/>
          <a:lstStyle/>
          <a:p>
            <a:fld id="{014A1D6B-6EFF-F34C-8862-B35F45FEC662}" type="slidenum">
              <a:rPr lang="en-US" smtClean="0"/>
              <a:t>8</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Harman</a:t>
            </a:r>
            <a:r>
              <a:rPr lang="en-US" baseline="0" dirty="0" smtClean="0"/>
              <a:t> Grant, 2006, “</a:t>
            </a:r>
            <a:r>
              <a:rPr lang="en-US" i="1" baseline="0" dirty="0" smtClean="0"/>
              <a:t>Research Policy and the Changing Role of the State in the Asia Pacific Region</a:t>
            </a:r>
            <a:r>
              <a:rPr lang="en-US" baseline="0" dirty="0" smtClean="0"/>
              <a:t>”, pp. 43-64</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9</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Harman</a:t>
            </a:r>
            <a:r>
              <a:rPr lang="en-US" baseline="0" dirty="0" smtClean="0"/>
              <a:t> Grant, 2006, “</a:t>
            </a:r>
            <a:r>
              <a:rPr lang="en-US" i="1" baseline="0" dirty="0" smtClean="0"/>
              <a:t>Research Policy and the Changing Role of the State in the Asia Pacific Region</a:t>
            </a:r>
            <a:r>
              <a:rPr lang="en-US" baseline="0" dirty="0" smtClean="0"/>
              <a:t>”, pp. 43-64</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10</a:t>
            </a:fld>
            <a:endParaRPr lang="en-US"/>
          </a:p>
        </p:txBody>
      </p:sp>
    </p:spTree>
    <p:extLst>
      <p:ext uri="{BB962C8B-B14F-4D97-AF65-F5344CB8AC3E}">
        <p14:creationId xmlns:p14="http://schemas.microsoft.com/office/powerpoint/2010/main" val="177941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mn-lt"/>
                <a:ea typeface="+mn-ea"/>
                <a:cs typeface="+mn-cs"/>
              </a:rPr>
              <a:t>Siddhārtha</a:t>
            </a:r>
            <a:r>
              <a:rPr lang="en-US" sz="1200" b="1" kern="1200" dirty="0" smtClean="0">
                <a:solidFill>
                  <a:schemeClr val="tx1"/>
                </a:solidFill>
                <a:latin typeface="+mn-lt"/>
                <a:ea typeface="+mn-ea"/>
                <a:cs typeface="+mn-cs"/>
              </a:rPr>
              <a:t> Gautama</a:t>
            </a:r>
            <a:r>
              <a:rPr lang="en-US" sz="1200" b="0"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Shakyamuni</a:t>
            </a:r>
            <a:r>
              <a:rPr lang="en-US" sz="1200" b="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563 BCE- 483 BCE </a:t>
            </a:r>
            <a:endParaRPr lang="en-US" dirty="0"/>
          </a:p>
        </p:txBody>
      </p:sp>
      <p:sp>
        <p:nvSpPr>
          <p:cNvPr id="4" name="Slide Number Placeholder 3"/>
          <p:cNvSpPr>
            <a:spLocks noGrp="1"/>
          </p:cNvSpPr>
          <p:nvPr>
            <p:ph type="sldNum" sz="quarter" idx="10"/>
          </p:nvPr>
        </p:nvSpPr>
        <p:spPr/>
        <p:txBody>
          <a:bodyPr/>
          <a:lstStyle/>
          <a:p>
            <a:fld id="{014A1D6B-6EFF-F34C-8862-B35F45FEC662}" type="slidenum">
              <a:rPr lang="en-US" smtClean="0"/>
              <a:t>11</a:t>
            </a:fld>
            <a:endParaRPr lang="en-US"/>
          </a:p>
        </p:txBody>
      </p:sp>
    </p:spTree>
    <p:extLst>
      <p:ext uri="{BB962C8B-B14F-4D97-AF65-F5344CB8AC3E}">
        <p14:creationId xmlns:p14="http://schemas.microsoft.com/office/powerpoint/2010/main" val="13169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DA41A9B7-E208-4642-8510-5F213B809764}"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3537819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A41A9B7-E208-4642-8510-5F213B809764}"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162608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A41A9B7-E208-4642-8510-5F213B809764}"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91765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A41A9B7-E208-4642-8510-5F213B809764}"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300653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DA41A9B7-E208-4642-8510-5F213B809764}"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40757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DA41A9B7-E208-4642-8510-5F213B809764}"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358540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DA41A9B7-E208-4642-8510-5F213B809764}" type="datetimeFigureOut">
              <a:rPr lang="en-US" smtClean="0"/>
              <a:t>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2245064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DA41A9B7-E208-4642-8510-5F213B809764}" type="datetimeFigureOut">
              <a:rPr lang="en-US" smtClean="0"/>
              <a:t>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934369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A9B7-E208-4642-8510-5F213B809764}" type="datetimeFigureOut">
              <a:rPr lang="en-US" smtClean="0"/>
              <a:t>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1961198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A41A9B7-E208-4642-8510-5F213B809764}"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329622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A41A9B7-E208-4642-8510-5F213B809764}"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5F336-11BD-6942-9485-84BB0FC3DF8D}" type="slidenum">
              <a:rPr lang="en-US" smtClean="0"/>
              <a:t>‹#›</a:t>
            </a:fld>
            <a:endParaRPr lang="en-US"/>
          </a:p>
        </p:txBody>
      </p:sp>
    </p:spTree>
    <p:extLst>
      <p:ext uri="{BB962C8B-B14F-4D97-AF65-F5344CB8AC3E}">
        <p14:creationId xmlns:p14="http://schemas.microsoft.com/office/powerpoint/2010/main" val="428957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A9B7-E208-4642-8510-5F213B809764}" type="datetimeFigureOut">
              <a:rPr lang="en-US" smtClean="0"/>
              <a:t>1/6/2016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5F336-11BD-6942-9485-84BB0FC3DF8D}" type="slidenum">
              <a:rPr lang="en-US" smtClean="0"/>
              <a:t>‹#›</a:t>
            </a:fld>
            <a:endParaRPr lang="en-US"/>
          </a:p>
        </p:txBody>
      </p:sp>
    </p:spTree>
    <p:extLst>
      <p:ext uri="{BB962C8B-B14F-4D97-AF65-F5344CB8AC3E}">
        <p14:creationId xmlns:p14="http://schemas.microsoft.com/office/powerpoint/2010/main" val="1291370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gif"/><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gif"/><Relationship Id="rId7"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18.jpg"/><Relationship Id="rId4" Type="http://schemas.openxmlformats.org/officeDocument/2006/relationships/image" Target="../media/image26.jpeg"/><Relationship Id="rId9"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1026" name="Picture 2" descr="C:\Users\User\Desktop\12342688_1031120096910088_992184477827204787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780"/>
            <a:ext cx="9144000" cy="70217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1309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pPr>
              <a:lnSpc>
                <a:spcPct val="120000"/>
              </a:lnSpc>
            </a:pPr>
            <a:r>
              <a:rPr lang="en-US" sz="2800" dirty="0" err="1" smtClean="0">
                <a:solidFill>
                  <a:srgbClr val="000090"/>
                </a:solidFill>
                <a:latin typeface="Khmer OS Muol Light" panose="02000500000000020004" pitchFamily="2" charset="0"/>
                <a:cs typeface="Khmer OS Muol Light" panose="02000500000000020004" pitchFamily="2" charset="0"/>
              </a:rPr>
              <a:t>ការស្រាវជ្រាវជាអ្វី</a:t>
            </a:r>
            <a:r>
              <a:rPr lang="en-US" sz="2800" dirty="0" smtClean="0">
                <a:solidFill>
                  <a:srgbClr val="000090"/>
                </a:solidFill>
                <a:latin typeface="Khmer OS Muol Light" panose="02000500000000020004" pitchFamily="2" charset="0"/>
                <a:cs typeface="Khmer OS Muol Light" panose="02000500000000020004" pitchFamily="2" charset="0"/>
              </a:rPr>
              <a:t>?</a:t>
            </a:r>
            <a:r>
              <a:rPr lang="en-US" sz="2800" dirty="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ហេតុអ្វី</a:t>
            </a:r>
            <a:r>
              <a:rPr lang="en-US" sz="2800" dirty="0">
                <a:solidFill>
                  <a:srgbClr val="000090"/>
                </a:solidFill>
                <a:latin typeface="Khmer OS Muol Light" panose="02000500000000020004" pitchFamily="2" charset="0"/>
                <a:cs typeface="Khmer OS Muol Light" panose="02000500000000020004" pitchFamily="2" charset="0"/>
              </a:rPr>
              <a:t>?</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a:solidFill>
                  <a:srgbClr val="000090"/>
                </a:solidFill>
                <a:latin typeface="Khmer OS Muol Light" panose="02000500000000020004" pitchFamily="2" charset="0"/>
                <a:cs typeface="Khmer OS Muol Light" panose="02000500000000020004" pitchFamily="2" charset="0"/>
              </a:rPr>
              <a:t/>
            </a:r>
            <a:br>
              <a:rPr lang="en-US" sz="2800" dirty="0">
                <a:solidFill>
                  <a:srgbClr val="000090"/>
                </a:solidFill>
                <a:latin typeface="Khmer OS Muol Light" panose="02000500000000020004" pitchFamily="2" charset="0"/>
                <a:cs typeface="Khmer OS Muol Light" panose="02000500000000020004" pitchFamily="2" charset="0"/>
              </a:rPr>
            </a:br>
            <a:r>
              <a:rPr lang="en-US" sz="2800" dirty="0" err="1" smtClean="0">
                <a:solidFill>
                  <a:srgbClr val="000090"/>
                </a:solidFill>
                <a:latin typeface="Khmer OS Muol Light" panose="02000500000000020004" pitchFamily="2" charset="0"/>
                <a:cs typeface="Khmer OS Muol Light" panose="02000500000000020004" pitchFamily="2" charset="0"/>
              </a:rPr>
              <a:t>និងរបៀបណា</a:t>
            </a:r>
            <a:r>
              <a:rPr lang="en-US" sz="2800" dirty="0" smtClean="0">
                <a:solidFill>
                  <a:srgbClr val="000090"/>
                </a:solidFill>
                <a:latin typeface="Khmer OS Muol Light" panose="02000500000000020004" pitchFamily="2" charset="0"/>
                <a:cs typeface="Khmer OS Muol Light" panose="02000500000000020004" pitchFamily="2" charset="0"/>
              </a:rPr>
              <a:t>?</a:t>
            </a:r>
            <a:endParaRPr lang="en-US" sz="2800" dirty="0">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308386"/>
            <a:ext cx="9144000" cy="5549614"/>
          </a:xfrm>
          <a:solidFill>
            <a:srgbClr val="DBEEF4"/>
          </a:solidFill>
        </p:spPr>
        <p:txBody>
          <a:bodyPr>
            <a:noAutofit/>
          </a:bodyPr>
          <a:lstStyle/>
          <a:p>
            <a:pPr algn="just">
              <a:lnSpc>
                <a:spcPct val="120000"/>
              </a:lnSpc>
            </a:pPr>
            <a:r>
              <a:rPr lang="en-US" sz="2000" b="1" dirty="0" err="1" smtClean="0">
                <a:solidFill>
                  <a:srgbClr val="000090"/>
                </a:solidFill>
                <a:latin typeface="Khmer OS"/>
                <a:cs typeface="Khmer OS"/>
              </a:rPr>
              <a:t>ហេតុអ្វីបានស្រាវជ្រាវ</a:t>
            </a:r>
            <a:r>
              <a:rPr lang="en-US" sz="2000" b="1" dirty="0" smtClean="0">
                <a:solidFill>
                  <a:srgbClr val="000090"/>
                </a:solidFill>
                <a:latin typeface="Khmer OS"/>
                <a:cs typeface="Khmer OS"/>
              </a:rPr>
              <a:t>?</a:t>
            </a:r>
          </a:p>
          <a:p>
            <a:pPr algn="just">
              <a:lnSpc>
                <a:spcPct val="120000"/>
              </a:lnSpc>
            </a:pPr>
            <a:r>
              <a:rPr lang="en-US" sz="2000" dirty="0" err="1" smtClean="0">
                <a:solidFill>
                  <a:srgbClr val="000090"/>
                </a:solidFill>
                <a:latin typeface="Khmer OS"/>
                <a:cs typeface="Khmer OS"/>
              </a:rPr>
              <a:t>វិធីសាស្ត្រសំខាន</a:t>
            </a:r>
            <a:r>
              <a:rPr lang="en-US" sz="2000" dirty="0" smtClean="0">
                <a:solidFill>
                  <a:srgbClr val="000090"/>
                </a:solidFill>
                <a:latin typeface="Khmer OS"/>
                <a:cs typeface="Khmer OS"/>
              </a:rPr>
              <a:t>់</a:t>
            </a:r>
            <a:r>
              <a:rPr lang="km-KH" sz="2000" dirty="0" smtClean="0">
                <a:solidFill>
                  <a:srgbClr val="000090"/>
                </a:solidFill>
                <a:latin typeface="Khmer OS"/>
                <a:cs typeface="Khmer OS"/>
              </a:rPr>
              <a:t>បំផុតមួយ</a:t>
            </a:r>
            <a:r>
              <a:rPr lang="en-US" sz="2000" dirty="0" err="1" smtClean="0">
                <a:solidFill>
                  <a:srgbClr val="000090"/>
                </a:solidFill>
                <a:latin typeface="Khmer OS"/>
                <a:cs typeface="Khmer OS"/>
              </a:rPr>
              <a:t>ដើម្បីជួយដល់សាធារណៈជនអោយយល់ដឹងពី</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ភាពខុសគ្នារវាងពាក្យចចាមរាម</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និងការពិត</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ការឃោសនា</a:t>
            </a:r>
            <a:r>
              <a:rPr lang="en-US" sz="2000" dirty="0" smtClean="0">
                <a:solidFill>
                  <a:srgbClr val="000090"/>
                </a:solidFill>
                <a:latin typeface="Khmer OS"/>
                <a:cs typeface="Khmer OS"/>
              </a:rPr>
              <a:t> និងទិន្នន័យជាក់ស្តែងដើម្បីផ្តល់សមត្ថភាពក្នុងការស្រាវជ្រាវអោយមានសុពលភាព </a:t>
            </a:r>
            <a:r>
              <a:rPr lang="en-US" sz="2000" dirty="0" err="1" smtClean="0">
                <a:solidFill>
                  <a:srgbClr val="000090"/>
                </a:solidFill>
                <a:latin typeface="Khmer OS"/>
                <a:cs typeface="Khmer OS"/>
              </a:rPr>
              <a:t>និងចែករំលែកលទ្ធផលនៃការរកឃើញវិទ្យាសាស្ត្រ</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ក្នុងសង្គម</a:t>
            </a:r>
            <a:r>
              <a:rPr lang="en-US" sz="2000" dirty="0" smtClean="0">
                <a:solidFill>
                  <a:srgbClr val="000090"/>
                </a:solidFill>
                <a:latin typeface="Khmer OS"/>
                <a:cs typeface="Khmer OS"/>
              </a:rPr>
              <a:t>។</a:t>
            </a:r>
            <a:endParaRPr lang="en-US" sz="2000" dirty="0">
              <a:solidFill>
                <a:srgbClr val="000090"/>
              </a:solidFill>
              <a:latin typeface="Khmer OS"/>
              <a:cs typeface="Khmer OS"/>
            </a:endParaRPr>
          </a:p>
          <a:p>
            <a:pPr algn="just">
              <a:lnSpc>
                <a:spcPct val="120000"/>
              </a:lnSpc>
            </a:pPr>
            <a:endParaRPr lang="en-US" sz="2000" dirty="0" smtClean="0">
              <a:solidFill>
                <a:srgbClr val="000090"/>
              </a:solidFill>
              <a:latin typeface="Khmer OS"/>
              <a:cs typeface="Khmer OS"/>
            </a:endParaRPr>
          </a:p>
          <a:p>
            <a:pPr algn="just">
              <a:lnSpc>
                <a:spcPct val="120000"/>
              </a:lnSpc>
            </a:pPr>
            <a:r>
              <a:rPr lang="en-US" sz="2000" dirty="0" smtClean="0">
                <a:solidFill>
                  <a:srgbClr val="000090"/>
                </a:solidFill>
                <a:latin typeface="Khmer OS"/>
                <a:cs typeface="Khmer OS"/>
              </a:rPr>
              <a:t>“</a:t>
            </a:r>
            <a:r>
              <a:rPr lang="en-US" sz="2000" i="1" dirty="0" err="1" smtClean="0">
                <a:solidFill>
                  <a:srgbClr val="000090"/>
                </a:solidFill>
                <a:latin typeface="Khmer OS"/>
                <a:cs typeface="Khmer OS"/>
              </a:rPr>
              <a:t>ការស្រាវជ្រាវមានអត្ថប្រយោជន៍ដល់សង្គមខ្លាំងណាស</a:t>
            </a:r>
            <a:r>
              <a:rPr lang="en-US" sz="2000" i="1" dirty="0" smtClean="0">
                <a:solidFill>
                  <a:srgbClr val="000090"/>
                </a:solidFill>
                <a:latin typeface="Khmer OS"/>
                <a:cs typeface="Khmer OS"/>
              </a:rPr>
              <a:t>់។</a:t>
            </a:r>
            <a:r>
              <a:rPr lang="km-KH" sz="2000" i="1" dirty="0">
                <a:solidFill>
                  <a:srgbClr val="000090"/>
                </a:solidFill>
                <a:latin typeface="Khmer OS"/>
                <a:cs typeface="Khmer OS"/>
              </a:rPr>
              <a:t> </a:t>
            </a:r>
            <a:r>
              <a:rPr lang="en-US" sz="2000" i="1" dirty="0" err="1" smtClean="0">
                <a:solidFill>
                  <a:srgbClr val="000090"/>
                </a:solidFill>
                <a:latin typeface="Khmer OS"/>
                <a:cs typeface="Khmer OS"/>
              </a:rPr>
              <a:t>មិនត្រឹមតែផ្តល់ផលប្រយោជន៍លើបុគ្គលតែម្នាក់នោះ</a:t>
            </a:r>
            <a:r>
              <a:rPr lang="en-US" sz="2000" i="1" dirty="0" smtClean="0">
                <a:solidFill>
                  <a:srgbClr val="000090"/>
                </a:solidFill>
                <a:latin typeface="Khmer OS"/>
                <a:cs typeface="Khmer OS"/>
              </a:rPr>
              <a:t> </a:t>
            </a:r>
            <a:r>
              <a:rPr lang="en-US" sz="2000" i="1" dirty="0" err="1" smtClean="0">
                <a:solidFill>
                  <a:srgbClr val="000090"/>
                </a:solidFill>
                <a:latin typeface="Khmer OS"/>
                <a:cs typeface="Khmer OS"/>
              </a:rPr>
              <a:t>លទ្ធផលនៃការស្រាវជ្រាវបានជះឥទ្ធិពលដល</a:t>
            </a:r>
            <a:r>
              <a:rPr lang="en-US" sz="2000" i="1" dirty="0" smtClean="0">
                <a:solidFill>
                  <a:srgbClr val="000090"/>
                </a:solidFill>
                <a:latin typeface="Khmer OS"/>
                <a:cs typeface="Khmer OS"/>
              </a:rPr>
              <a:t>់</a:t>
            </a:r>
            <a:r>
              <a:rPr lang="km-KH" sz="2000" i="1" dirty="0" smtClean="0">
                <a:solidFill>
                  <a:srgbClr val="000090"/>
                </a:solidFill>
                <a:latin typeface="Khmer OS"/>
                <a:cs typeface="Khmer OS"/>
              </a:rPr>
              <a:t>    </a:t>
            </a:r>
            <a:r>
              <a:rPr lang="en-US" sz="2000" i="1" dirty="0" err="1" smtClean="0">
                <a:solidFill>
                  <a:srgbClr val="000090"/>
                </a:solidFill>
                <a:latin typeface="Khmer OS"/>
                <a:cs typeface="Khmer OS"/>
              </a:rPr>
              <a:t>សង្គម។នៅពេលណាដែលការស្រាវជ្រាវនីមួយៗបានបញ្ចប</a:t>
            </a:r>
            <a:r>
              <a:rPr lang="en-US" sz="2000" i="1" dirty="0" smtClean="0">
                <a:solidFill>
                  <a:srgbClr val="000090"/>
                </a:solidFill>
                <a:latin typeface="Khmer OS"/>
                <a:cs typeface="Khmer OS"/>
              </a:rPr>
              <a:t>់ អ្នកនឹងបានឃើញថាតើការស្រាវជ្រាវរួមគ្នាមានឥទ្ធិពលចំពោះគ្នាទៅវិញទៅមក។</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និស្សិតស្រី</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ភ្នំពេញ</a:t>
            </a:r>
            <a:endParaRPr lang="en-US" sz="2000" dirty="0" smtClean="0">
              <a:solidFill>
                <a:srgbClr val="000090"/>
              </a:solidFill>
              <a:latin typeface="Khmer OS"/>
              <a:cs typeface="Khmer OS"/>
            </a:endParaRPr>
          </a:p>
          <a:p>
            <a:pPr algn="just">
              <a:lnSpc>
                <a:spcPct val="120000"/>
              </a:lnSpc>
            </a:pPr>
            <a:endParaRPr lang="en-US" sz="2000" dirty="0" smtClean="0">
              <a:solidFill>
                <a:srgbClr val="000090"/>
              </a:solidFill>
              <a:latin typeface="Khmer OS"/>
              <a:cs typeface="Khmer OS"/>
            </a:endParaRPr>
          </a:p>
          <a:p>
            <a:pPr algn="just">
              <a:lnSpc>
                <a:spcPct val="120000"/>
              </a:lnSpc>
            </a:pPr>
            <a:r>
              <a:rPr lang="en-US" sz="2000" i="1" dirty="0" smtClean="0">
                <a:solidFill>
                  <a:srgbClr val="000090"/>
                </a:solidFill>
                <a:latin typeface="Khmer OS"/>
                <a:cs typeface="Khmer OS"/>
              </a:rPr>
              <a:t>“</a:t>
            </a:r>
            <a:r>
              <a:rPr lang="en-US" sz="2000" i="1" dirty="0" err="1" smtClean="0">
                <a:solidFill>
                  <a:srgbClr val="000090"/>
                </a:solidFill>
                <a:latin typeface="Khmer OS"/>
                <a:cs typeface="Khmer OS"/>
              </a:rPr>
              <a:t>ខ្ញុំជឿលើរបបគំហើញ</a:t>
            </a:r>
            <a:r>
              <a:rPr lang="en-US" sz="2000" i="1" dirty="0" smtClean="0">
                <a:solidFill>
                  <a:srgbClr val="000090"/>
                </a:solidFill>
                <a:latin typeface="Khmer OS"/>
                <a:cs typeface="Khmer OS"/>
              </a:rPr>
              <a:t> ហើយអ្វីដែលអ្នកបានពីរបបគំហើញនោះគឺអ្នកត្រូវសិក្សាស្រាវជ្រាវនិងយល់ដឹងអំពីមួលដ្ឋានជាក់ស្តែង។”- Bill Gates </a:t>
            </a:r>
            <a:endParaRPr lang="en-US" sz="2000" dirty="0">
              <a:solidFill>
                <a:srgbClr val="000090"/>
              </a:solidFill>
              <a:latin typeface="Khmer OS"/>
              <a:cs typeface="Khmer OS"/>
            </a:endParaRPr>
          </a:p>
          <a:p>
            <a:pPr algn="just">
              <a:lnSpc>
                <a:spcPct val="120000"/>
              </a:lnSpc>
            </a:pPr>
            <a:endParaRPr lang="en-US" sz="2000" dirty="0">
              <a:solidFill>
                <a:srgbClr val="000090"/>
              </a:solidFill>
              <a:latin typeface="Khmer OS"/>
              <a:cs typeface="Khmer OS"/>
            </a:endParaRPr>
          </a:p>
          <a:p>
            <a:pPr algn="just">
              <a:lnSpc>
                <a:spcPct val="120000"/>
              </a:lnSpc>
            </a:pPr>
            <a:endParaRPr lang="en-US" sz="1800" dirty="0" smtClean="0">
              <a:solidFill>
                <a:srgbClr val="000090"/>
              </a:solidFill>
              <a:latin typeface="Khmer OS"/>
              <a:cs typeface="Khmer OS"/>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1373615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3999" cy="1417638"/>
          </a:xfrm>
          <a:solidFill>
            <a:srgbClr val="C6D9F1"/>
          </a:solidFill>
        </p:spPr>
        <p:txBody>
          <a:bodyPr>
            <a:normAutofit/>
          </a:bodyPr>
          <a:lstStyle/>
          <a:p>
            <a:pPr>
              <a:lnSpc>
                <a:spcPct val="120000"/>
              </a:lnSpc>
            </a:pPr>
            <a:r>
              <a:rPr lang="en-US" sz="2800" dirty="0" err="1" smtClean="0">
                <a:solidFill>
                  <a:srgbClr val="000090"/>
                </a:solidFill>
                <a:latin typeface="Khmer OS Muol Light" panose="02000500000000020004" pitchFamily="2" charset="0"/>
                <a:cs typeface="Khmer OS Muol Light" panose="02000500000000020004" pitchFamily="2" charset="0"/>
              </a:rPr>
              <a:t>តើអ្នកស្គាល់អ្នកស្រាវជ្រាវម្នាក់ដែលអ្នកគោរព</a:t>
            </a:r>
            <a:r>
              <a:rPr lang="km-KH"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និង</a:t>
            </a:r>
            <a:r>
              <a:rPr lang="km-KH"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សសើរដែរឬទេ</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ហេតុអ្វី</a:t>
            </a:r>
            <a:r>
              <a:rPr lang="en-US" sz="2800" dirty="0" smtClean="0">
                <a:solidFill>
                  <a:srgbClr val="000090"/>
                </a:solidFill>
                <a:latin typeface="Khmer OS Muol Light" panose="02000500000000020004" pitchFamily="2" charset="0"/>
                <a:cs typeface="Khmer OS Muol Light" panose="02000500000000020004" pitchFamily="2" charset="0"/>
              </a:rPr>
              <a:t>?</a:t>
            </a:r>
            <a:endParaRPr lang="en-US" sz="2800" dirty="0">
              <a:solidFill>
                <a:srgbClr val="000090"/>
              </a:solidFill>
              <a:latin typeface="Khmer OS Muol Light" panose="02000500000000020004" pitchFamily="2" charset="0"/>
              <a:cs typeface="Khmer OS Muol Light" panose="02000500000000020004" pitchFamily="2" charset="0"/>
            </a:endParaRPr>
          </a:p>
        </p:txBody>
      </p:sp>
      <p:pic>
        <p:nvPicPr>
          <p:cNvPr id="4" name="Picture 9" descr="45meditation.jpg"/>
          <p:cNvPicPr>
            <a:picLocks noGrp="1" noChangeAspect="1"/>
          </p:cNvPicPr>
          <p:nvPr>
            <p:ph sz="half" idx="1"/>
          </p:nvPr>
        </p:nvPicPr>
        <p:blipFill>
          <a:blip r:embed="rId3">
            <a:extLst>
              <a:ext uri="{28A0092B-C50C-407E-A947-70E740481C1C}">
                <a14:useLocalDpi xmlns:a14="http://schemas.microsoft.com/office/drawing/2010/main" val="0"/>
              </a:ext>
            </a:extLst>
          </a:blip>
          <a:srcRect t="7035" b="7035"/>
          <a:stretch>
            <a:fillRect/>
          </a:stretch>
        </p:blipFill>
        <p:spPr bwMode="auto">
          <a:xfrm>
            <a:off x="0" y="1417639"/>
            <a:ext cx="4038600" cy="5440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4"/>
          <p:cNvSpPr>
            <a:spLocks noGrp="1"/>
          </p:cNvSpPr>
          <p:nvPr>
            <p:ph sz="half" idx="2"/>
          </p:nvPr>
        </p:nvSpPr>
        <p:spPr>
          <a:xfrm>
            <a:off x="4038600" y="1417639"/>
            <a:ext cx="5105400" cy="5440361"/>
          </a:xfrm>
          <a:solidFill>
            <a:srgbClr val="DBEEF4"/>
          </a:solidFill>
        </p:spPr>
        <p:txBody>
          <a:bodyPr>
            <a:normAutofit fontScale="85000" lnSpcReduction="20000"/>
          </a:bodyPr>
          <a:lstStyle/>
          <a:p>
            <a:pPr marL="457200" lvl="1" indent="0" algn="just">
              <a:lnSpc>
                <a:spcPct val="120000"/>
              </a:lnSpc>
              <a:buNone/>
            </a:pPr>
            <a:r>
              <a:rPr lang="en-US" sz="3000" dirty="0" err="1" smtClean="0">
                <a:solidFill>
                  <a:srgbClr val="000090"/>
                </a:solidFill>
                <a:latin typeface="Khmer OS"/>
                <a:ea typeface="ＭＳ Ｐゴシック" charset="0"/>
                <a:cs typeface="Khmer OS"/>
              </a:rPr>
              <a:t>ការបណ្តុះបញ្ញាមានបីប្រភេទ</a:t>
            </a:r>
            <a:endParaRPr lang="en-US" sz="3000" dirty="0" smtClean="0">
              <a:solidFill>
                <a:srgbClr val="000090"/>
              </a:solidFill>
              <a:latin typeface="Khmer OS"/>
              <a:ea typeface="ＭＳ Ｐゴシック" charset="0"/>
              <a:cs typeface="Khmer OS"/>
            </a:endParaRPr>
          </a:p>
          <a:p>
            <a:pPr marL="457200" lvl="1" indent="0" algn="just">
              <a:lnSpc>
                <a:spcPct val="120000"/>
              </a:lnSpc>
              <a:buNone/>
            </a:pPr>
            <a:endParaRPr lang="en-US" sz="3000" dirty="0" smtClean="0">
              <a:solidFill>
                <a:srgbClr val="000090"/>
              </a:solidFill>
              <a:latin typeface="Khmer OS"/>
              <a:ea typeface="ＭＳ Ｐゴシック" charset="0"/>
              <a:cs typeface="Khmer OS"/>
            </a:endParaRPr>
          </a:p>
          <a:p>
            <a:pPr lvl="1" algn="just">
              <a:lnSpc>
                <a:spcPct val="120000"/>
              </a:lnSpc>
              <a:buFont typeface="Goudy Old Style" charset="0"/>
              <a:buAutoNum type="arabicPeriod"/>
            </a:pPr>
            <a:r>
              <a:rPr lang="en-US" sz="3000" dirty="0" smtClean="0">
                <a:solidFill>
                  <a:srgbClr val="000090"/>
                </a:solidFill>
                <a:latin typeface="Khmer OS"/>
                <a:ea typeface="ＭＳ Ｐゴシック" charset="0"/>
                <a:cs typeface="Khmer OS"/>
              </a:rPr>
              <a:t> 	</a:t>
            </a:r>
            <a:r>
              <a:rPr lang="en-US" sz="3000" dirty="0" err="1" smtClean="0">
                <a:solidFill>
                  <a:srgbClr val="000090"/>
                </a:solidFill>
                <a:latin typeface="Khmer OS"/>
                <a:ea typeface="ＭＳ Ｐゴシック" charset="0"/>
                <a:cs typeface="Khmer OS"/>
              </a:rPr>
              <a:t>សោត្តមយបញ្ញា</a:t>
            </a:r>
            <a:r>
              <a:rPr lang="en-US" sz="3000" dirty="0" smtClean="0">
                <a:solidFill>
                  <a:srgbClr val="000090"/>
                </a:solidFill>
                <a:latin typeface="Khmer OS"/>
                <a:ea typeface="ＭＳ Ｐゴシック" charset="0"/>
                <a:cs typeface="Khmer OS"/>
              </a:rPr>
              <a:t> - </a:t>
            </a:r>
            <a:r>
              <a:rPr lang="en-US" sz="3000" dirty="0" err="1" smtClean="0">
                <a:solidFill>
                  <a:srgbClr val="000090"/>
                </a:solidFill>
                <a:latin typeface="Khmer OS"/>
                <a:ea typeface="ＭＳ Ｐゴシック" charset="0"/>
                <a:cs typeface="Khmer OS"/>
              </a:rPr>
              <a:t>បញ្ញាដែលទទួលបាន</a:t>
            </a:r>
            <a:endParaRPr lang="en-US" sz="3000" dirty="0">
              <a:solidFill>
                <a:srgbClr val="000090"/>
              </a:solidFill>
              <a:latin typeface="Khmer OS"/>
              <a:ea typeface="ＭＳ Ｐゴシック" charset="0"/>
              <a:cs typeface="Khmer OS"/>
            </a:endParaRPr>
          </a:p>
          <a:p>
            <a:pPr marL="457200" lvl="1" indent="0" algn="just">
              <a:lnSpc>
                <a:spcPct val="120000"/>
              </a:lnSpc>
              <a:buNone/>
            </a:pPr>
            <a:endParaRPr lang="en-US" sz="3000" dirty="0">
              <a:solidFill>
                <a:srgbClr val="000090"/>
              </a:solidFill>
              <a:latin typeface="Khmer OS"/>
              <a:ea typeface="ＭＳ Ｐゴシック" charset="0"/>
              <a:cs typeface="Khmer OS"/>
            </a:endParaRPr>
          </a:p>
          <a:p>
            <a:pPr marL="457200" lvl="1" indent="0" algn="just">
              <a:lnSpc>
                <a:spcPct val="120000"/>
              </a:lnSpc>
              <a:buNone/>
            </a:pPr>
            <a:r>
              <a:rPr lang="en-US" sz="3000" dirty="0" smtClean="0">
                <a:solidFill>
                  <a:srgbClr val="000090"/>
                </a:solidFill>
                <a:latin typeface="Khmer OS"/>
                <a:ea typeface="ＭＳ Ｐゴシック" charset="0"/>
                <a:cs typeface="Khmer OS"/>
              </a:rPr>
              <a:t>2. </a:t>
            </a:r>
            <a:r>
              <a:rPr lang="en-US" sz="3000" dirty="0" err="1" smtClean="0">
                <a:solidFill>
                  <a:srgbClr val="000090"/>
                </a:solidFill>
                <a:latin typeface="Khmer OS"/>
                <a:ea typeface="ＭＳ Ｐゴシック" charset="0"/>
                <a:cs typeface="Khmer OS"/>
              </a:rPr>
              <a:t>ចិត្តមយបញ្ញា</a:t>
            </a:r>
            <a:r>
              <a:rPr lang="en-US" sz="3000" dirty="0" smtClean="0">
                <a:solidFill>
                  <a:srgbClr val="000090"/>
                </a:solidFill>
                <a:latin typeface="Khmer OS"/>
                <a:ea typeface="ＭＳ Ｐゴシック" charset="0"/>
                <a:cs typeface="Khmer OS"/>
              </a:rPr>
              <a:t> - </a:t>
            </a:r>
            <a:r>
              <a:rPr lang="en-US" sz="3000" dirty="0" err="1" smtClean="0">
                <a:solidFill>
                  <a:srgbClr val="000090"/>
                </a:solidFill>
                <a:latin typeface="Khmer OS"/>
                <a:ea typeface="ＭＳ Ｐゴシック" charset="0"/>
                <a:cs typeface="Khmer OS"/>
              </a:rPr>
              <a:t>បញ្ញាកើត</a:t>
            </a:r>
            <a:r>
              <a:rPr lang="en-US" sz="3000" dirty="0" smtClean="0">
                <a:solidFill>
                  <a:srgbClr val="000090"/>
                </a:solidFill>
                <a:latin typeface="Khmer OS"/>
                <a:ea typeface="ＭＳ Ｐゴシック" charset="0"/>
                <a:cs typeface="Khmer OS"/>
              </a:rPr>
              <a:t>	  </a:t>
            </a:r>
            <a:r>
              <a:rPr lang="en-US" sz="3000" dirty="0" err="1" smtClean="0">
                <a:solidFill>
                  <a:srgbClr val="000090"/>
                </a:solidFill>
                <a:latin typeface="Khmer OS"/>
                <a:ea typeface="ＭＳ Ｐゴシック" charset="0"/>
                <a:cs typeface="Khmer OS"/>
              </a:rPr>
              <a:t>ឡើងដោយត្រិះរិះ</a:t>
            </a:r>
            <a:endParaRPr lang="en-US" sz="3000" dirty="0">
              <a:solidFill>
                <a:srgbClr val="000090"/>
              </a:solidFill>
              <a:latin typeface="Khmer OS"/>
              <a:ea typeface="ＭＳ Ｐゴシック" charset="0"/>
              <a:cs typeface="Khmer OS"/>
            </a:endParaRPr>
          </a:p>
          <a:p>
            <a:pPr marL="971550" lvl="1" indent="-514350" algn="just">
              <a:lnSpc>
                <a:spcPct val="120000"/>
              </a:lnSpc>
              <a:buFont typeface="+mj-lt"/>
              <a:buAutoNum type="arabicPeriod"/>
            </a:pPr>
            <a:endParaRPr lang="en-US" sz="3000" dirty="0">
              <a:solidFill>
                <a:srgbClr val="000090"/>
              </a:solidFill>
              <a:latin typeface="Khmer OS"/>
              <a:ea typeface="ＭＳ Ｐゴシック" charset="0"/>
              <a:cs typeface="Khmer OS"/>
            </a:endParaRPr>
          </a:p>
          <a:p>
            <a:pPr marL="457200" lvl="1" indent="0" algn="just">
              <a:lnSpc>
                <a:spcPct val="140000"/>
              </a:lnSpc>
              <a:buNone/>
            </a:pPr>
            <a:r>
              <a:rPr lang="en-US" sz="3000" dirty="0" smtClean="0">
                <a:solidFill>
                  <a:srgbClr val="000090"/>
                </a:solidFill>
                <a:latin typeface="Khmer OS"/>
                <a:ea typeface="ＭＳ Ｐゴシック" charset="0"/>
                <a:cs typeface="Khmer OS"/>
              </a:rPr>
              <a:t>3.	</a:t>
            </a:r>
            <a:r>
              <a:rPr lang="en-US" sz="3000" dirty="0" err="1" smtClean="0">
                <a:solidFill>
                  <a:srgbClr val="000090"/>
                </a:solidFill>
                <a:latin typeface="Khmer OS"/>
                <a:ea typeface="ＭＳ Ｐゴシック" charset="0"/>
                <a:cs typeface="Khmer OS"/>
              </a:rPr>
              <a:t>ភាវនាមយបញ្ញា</a:t>
            </a:r>
            <a:r>
              <a:rPr lang="en-US" sz="3000" dirty="0" smtClean="0">
                <a:solidFill>
                  <a:srgbClr val="000090"/>
                </a:solidFill>
                <a:latin typeface="Khmer OS"/>
                <a:ea typeface="ＭＳ Ｐゴシック" charset="0"/>
                <a:cs typeface="Khmer OS"/>
              </a:rPr>
              <a:t> - </a:t>
            </a:r>
            <a:r>
              <a:rPr lang="en-US" sz="3000" dirty="0" err="1" smtClean="0">
                <a:solidFill>
                  <a:srgbClr val="000090"/>
                </a:solidFill>
                <a:latin typeface="Khmer OS"/>
                <a:ea typeface="ＭＳ Ｐゴシック" charset="0"/>
                <a:cs typeface="Khmer OS"/>
              </a:rPr>
              <a:t>បញ្ញាកើតឡើងដោយការអនុវត្តន៍ផ្ទាល</a:t>
            </a:r>
            <a:r>
              <a:rPr lang="en-US" sz="3000" dirty="0" smtClean="0">
                <a:solidFill>
                  <a:srgbClr val="000090"/>
                </a:solidFill>
                <a:latin typeface="Khmer OS"/>
                <a:ea typeface="ＭＳ Ｐゴシック" charset="0"/>
                <a:cs typeface="Khmer OS"/>
              </a:rPr>
              <a:t>់ (</a:t>
            </a:r>
            <a:r>
              <a:rPr lang="en-US" sz="3000" dirty="0" err="1" smtClean="0">
                <a:solidFill>
                  <a:srgbClr val="000090"/>
                </a:solidFill>
                <a:latin typeface="Khmer OS"/>
                <a:ea typeface="ＭＳ Ｐゴシック" charset="0"/>
                <a:cs typeface="Khmer OS"/>
              </a:rPr>
              <a:t>ការស្រាវជ្រាវ</a:t>
            </a:r>
            <a:r>
              <a:rPr lang="en-US" sz="3000" dirty="0" smtClean="0">
                <a:solidFill>
                  <a:srgbClr val="000090"/>
                </a:solidFill>
                <a:latin typeface="Khmer OS"/>
                <a:ea typeface="ＭＳ Ｐゴシック" charset="0"/>
                <a:cs typeface="Khmer OS"/>
              </a:rPr>
              <a:t>)</a:t>
            </a:r>
            <a:endParaRPr lang="en-US" sz="3000" dirty="0">
              <a:solidFill>
                <a:srgbClr val="000090"/>
              </a:solidFill>
              <a:latin typeface="Khmer OS"/>
              <a:ea typeface="ＭＳ Ｐゴシック" charset="0"/>
              <a:cs typeface="Khmer OS"/>
            </a:endParaRPr>
          </a:p>
          <a:p>
            <a:endParaRPr lang="en-US" dirty="0">
              <a:latin typeface="Khmer OS"/>
              <a:cs typeface="Khmer OS"/>
            </a:endParaRPr>
          </a:p>
        </p:txBody>
      </p:sp>
    </p:spTree>
    <p:extLst>
      <p:ext uri="{BB962C8B-B14F-4D97-AF65-F5344CB8AC3E}">
        <p14:creationId xmlns:p14="http://schemas.microsoft.com/office/powerpoint/2010/main" val="1140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en-US" sz="4000" dirty="0" err="1" smtClean="0">
                <a:solidFill>
                  <a:srgbClr val="000090"/>
                </a:solidFill>
                <a:latin typeface="Khmer OS Muol Light" panose="02000500000000020004" pitchFamily="2" charset="0"/>
                <a:cs typeface="Khmer OS Muol Light" panose="02000500000000020004" pitchFamily="2" charset="0"/>
              </a:rPr>
              <a:t>មាតិកា</a:t>
            </a:r>
            <a:endParaRPr lang="en-US" sz="4000" dirty="0">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14748" y="1352630"/>
            <a:ext cx="9144000" cy="5505370"/>
          </a:xfrm>
          <a:solidFill>
            <a:srgbClr val="DBEEF4"/>
          </a:solidFill>
        </p:spPr>
        <p:txBody>
          <a:bodyPr>
            <a:noAutofit/>
          </a:bodyPr>
          <a:lstStyle/>
          <a:p>
            <a:pPr marL="514350" indent="-514350" algn="l">
              <a:lnSpc>
                <a:spcPct val="110000"/>
              </a:lnSpc>
              <a:buFont typeface="+mj-lt"/>
              <a:buAutoNum type="romanUcPeriod"/>
            </a:pPr>
            <a:r>
              <a:rPr lang="en-US" sz="2000" dirty="0" err="1" smtClean="0">
                <a:solidFill>
                  <a:srgbClr val="000090"/>
                </a:solidFill>
                <a:latin typeface="Khmer OS"/>
                <a:cs typeface="Khmer OS"/>
              </a:rPr>
              <a:t>សាវតា</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មូលហេតុ</a:t>
            </a:r>
            <a:endParaRPr lang="en-US" sz="2000" dirty="0" smtClean="0">
              <a:solidFill>
                <a:srgbClr val="000090"/>
              </a:solidFill>
              <a:latin typeface="Khmer OS"/>
              <a:cs typeface="Khmer OS"/>
            </a:endParaRPr>
          </a:p>
          <a:p>
            <a:pPr marL="514350" indent="-514350" algn="l">
              <a:lnSpc>
                <a:spcPct val="110000"/>
              </a:lnSpc>
              <a:buFont typeface="+mj-lt"/>
              <a:buAutoNum type="romanUcPeriod"/>
            </a:pPr>
            <a:r>
              <a:rPr lang="en-US" sz="2000" dirty="0" err="1" smtClean="0">
                <a:solidFill>
                  <a:srgbClr val="000090"/>
                </a:solidFill>
                <a:latin typeface="Khmer OS"/>
                <a:cs typeface="Khmer OS"/>
              </a:rPr>
              <a:t>បញ្ហាប្រឈម</a:t>
            </a:r>
            <a:endParaRPr lang="en-US" sz="2000" dirty="0" smtClean="0">
              <a:solidFill>
                <a:srgbClr val="000090"/>
              </a:solidFill>
              <a:latin typeface="Khmer OS"/>
              <a:cs typeface="Khmer OS"/>
            </a:endParaRPr>
          </a:p>
          <a:p>
            <a:pPr marL="514350" indent="-514350" algn="l">
              <a:lnSpc>
                <a:spcPct val="110000"/>
              </a:lnSpc>
              <a:buFont typeface="+mj-lt"/>
              <a:buAutoNum type="romanUcPeriod"/>
            </a:pPr>
            <a:r>
              <a:rPr lang="x-none" sz="2000" dirty="0" smtClean="0">
                <a:solidFill>
                  <a:srgbClr val="000090"/>
                </a:solidFill>
                <a:latin typeface="Khmer OS"/>
                <a:cs typeface="Khmer OS"/>
              </a:rPr>
              <a:t> មានវិធីសាស្ត្រ៣</a:t>
            </a:r>
            <a:r>
              <a:rPr lang="x-none" sz="2000" dirty="0">
                <a:solidFill>
                  <a:srgbClr val="000090"/>
                </a:solidFill>
                <a:latin typeface="Khmer OS"/>
                <a:cs typeface="Khmer OS"/>
              </a:rPr>
              <a:t> </a:t>
            </a:r>
            <a:r>
              <a:rPr lang="x-none" sz="2000" dirty="0" smtClean="0">
                <a:solidFill>
                  <a:srgbClr val="000090"/>
                </a:solidFill>
                <a:latin typeface="Khmer OS"/>
                <a:cs typeface="Khmer OS"/>
              </a:rPr>
              <a:t>ក្នុងគោលនោយោបាយទាញយក</a:t>
            </a:r>
            <a:r>
              <a:rPr lang="x-none" sz="2000" dirty="0">
                <a:solidFill>
                  <a:srgbClr val="000090"/>
                </a:solidFill>
                <a:latin typeface="Khmer OS"/>
                <a:cs typeface="Khmer OS"/>
              </a:rPr>
              <a:t>ព</a:t>
            </a:r>
            <a:r>
              <a:rPr lang="x-none" sz="2000" dirty="0" smtClean="0">
                <a:solidFill>
                  <a:srgbClr val="000090"/>
                </a:solidFill>
                <a:latin typeface="Khmer OS"/>
                <a:cs typeface="Khmer OS"/>
              </a:rPr>
              <a:t>ីការស្រាវជ្រាវ</a:t>
            </a:r>
          </a:p>
          <a:p>
            <a:pPr marL="514350" indent="-514350" algn="l">
              <a:lnSpc>
                <a:spcPct val="110000"/>
              </a:lnSpc>
              <a:buFont typeface="+mj-lt"/>
              <a:buAutoNum type="romanUcPeriod"/>
            </a:pPr>
            <a:r>
              <a:rPr lang="en-US" sz="2000" dirty="0" err="1" smtClean="0">
                <a:solidFill>
                  <a:srgbClr val="000090"/>
                </a:solidFill>
                <a:latin typeface="Khmer OS"/>
                <a:cs typeface="Khmer OS"/>
              </a:rPr>
              <a:t>ការដោះស្រាយបញ្ហាប្រឈមផ្សេង</a:t>
            </a:r>
            <a:r>
              <a:rPr lang="en-US" sz="2000" dirty="0" smtClean="0">
                <a:solidFill>
                  <a:srgbClr val="000090"/>
                </a:solidFill>
                <a:latin typeface="Khmer OS"/>
                <a:cs typeface="Khmer OS"/>
              </a:rPr>
              <a:t>ៗ</a:t>
            </a:r>
          </a:p>
          <a:p>
            <a:pPr marL="800100" lvl="1"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បណ្តុះបណ្តាល</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ណែនាំក្រុមស្រាវជ្រាវយុវជន</a:t>
            </a:r>
            <a:endParaRPr lang="en-US" sz="2000" dirty="0" smtClean="0">
              <a:solidFill>
                <a:srgbClr val="000090"/>
              </a:solidFill>
              <a:latin typeface="Khmer OS"/>
              <a:cs typeface="Khmer OS"/>
            </a:endParaRPr>
          </a:p>
          <a:p>
            <a:pPr marL="800100" lvl="1"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ការវាយតម្លៃមជ្ឈដ្ឋានស្រាវជ្រាវនៅកម្ពុជា</a:t>
            </a:r>
            <a:r>
              <a:rPr lang="en-US" sz="2000" dirty="0" smtClean="0">
                <a:solidFill>
                  <a:srgbClr val="000090"/>
                </a:solidFill>
                <a:latin typeface="Khmer OS"/>
                <a:cs typeface="Khmer OS"/>
              </a:rPr>
              <a:t> </a:t>
            </a:r>
          </a:p>
          <a:p>
            <a:pPr marL="800100" lvl="1"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លទ្ធផលសំខាន់ជាងគេ</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a:t>
            </a:r>
            <a:r>
              <a:rPr lang="en-US" sz="2000" dirty="0" smtClean="0">
                <a:solidFill>
                  <a:srgbClr val="000090"/>
                </a:solidFill>
                <a:latin typeface="Khmer OS"/>
                <a:cs typeface="Khmer OS"/>
              </a:rPr>
              <a:t> </a:t>
            </a:r>
          </a:p>
          <a:p>
            <a:pPr marL="1257300" lvl="2"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អន្តរការ</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ហេតុអ្វី</a:t>
            </a:r>
            <a:r>
              <a:rPr lang="en-US" sz="2000" dirty="0" smtClean="0">
                <a:solidFill>
                  <a:srgbClr val="000090"/>
                </a:solidFill>
                <a:latin typeface="Khmer OS"/>
                <a:cs typeface="Khmer OS"/>
              </a:rPr>
              <a:t>?</a:t>
            </a:r>
          </a:p>
          <a:p>
            <a:pPr marL="1257300" lvl="2"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អ្នកជំនាន់ចាស់និង</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អ្នកជំនាន់ថ្មីរួមមានៈ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សិស្សនិស្សិត</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អ្នកស្រាវជ្រាវ</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សង្គមស៊ីវិល</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ម្ចាស់អំណោយ</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វិទ្យាស្ថានសិក្សាស្រាវជ្រាវ</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និងក្រសួង</a:t>
            </a:r>
            <a:endParaRPr lang="en-US" sz="2000" dirty="0" smtClean="0">
              <a:solidFill>
                <a:srgbClr val="000090"/>
              </a:solidFill>
              <a:latin typeface="Khmer OS"/>
              <a:cs typeface="Khmer OS"/>
            </a:endParaRPr>
          </a:p>
          <a:p>
            <a:pPr marL="1257300" lvl="2"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សង្ខេបនៃការវិវត្តន</a:t>
            </a:r>
            <a:r>
              <a:rPr lang="en-US" sz="2000" dirty="0" smtClean="0">
                <a:solidFill>
                  <a:srgbClr val="000090"/>
                </a:solidFill>
                <a:latin typeface="Khmer OS"/>
                <a:cs typeface="Khmer OS"/>
              </a:rPr>
              <a:t>៍</a:t>
            </a:r>
          </a:p>
          <a:p>
            <a:pPr marL="800100" lvl="1" indent="-342900" algn="l">
              <a:lnSpc>
                <a:spcPct val="110000"/>
              </a:lnSpc>
              <a:buFont typeface="Wingdings" panose="05000000000000000000" pitchFamily="2" charset="2"/>
              <a:buChar char="§"/>
            </a:pPr>
            <a:r>
              <a:rPr lang="en-US" sz="2000" dirty="0" err="1" smtClean="0">
                <a:solidFill>
                  <a:srgbClr val="000090"/>
                </a:solidFill>
                <a:latin typeface="Khmer OS"/>
                <a:cs typeface="Khmer OS"/>
              </a:rPr>
              <a:t>ធនធានវេបសាយ</a:t>
            </a:r>
            <a:endParaRPr lang="en-US" sz="2000" dirty="0" smtClean="0">
              <a:solidFill>
                <a:srgbClr val="000090"/>
              </a:solidFill>
              <a:latin typeface="Khmer OS"/>
              <a:cs typeface="Khmer OS"/>
            </a:endParaRPr>
          </a:p>
          <a:p>
            <a:pPr marL="514350" indent="-514350" algn="l">
              <a:lnSpc>
                <a:spcPct val="110000"/>
              </a:lnSpc>
              <a:buFont typeface="+mj-lt"/>
              <a:buAutoNum type="romanUcPeriod"/>
            </a:pPr>
            <a:r>
              <a:rPr lang="en-US" sz="2000" dirty="0" err="1" smtClean="0">
                <a:solidFill>
                  <a:srgbClr val="000090"/>
                </a:solidFill>
                <a:latin typeface="Khmer OS"/>
                <a:cs typeface="Khmer OS"/>
              </a:rPr>
              <a:t>បញ្ហាប្រឈមដែលនៅសល</a:t>
            </a:r>
            <a:r>
              <a:rPr lang="en-US" sz="2000" dirty="0" smtClean="0">
                <a:solidFill>
                  <a:srgbClr val="000090"/>
                </a:solidFill>
                <a:latin typeface="Khmer OS"/>
                <a:cs typeface="Khmer OS"/>
              </a:rPr>
              <a:t>់</a:t>
            </a:r>
          </a:p>
          <a:p>
            <a:pPr marL="514350" indent="-514350" algn="l">
              <a:lnSpc>
                <a:spcPct val="110000"/>
              </a:lnSpc>
              <a:buFont typeface="+mj-lt"/>
              <a:buAutoNum type="romanUcPeriod"/>
            </a:pPr>
            <a:r>
              <a:rPr lang="en-US" sz="2000" dirty="0" err="1" smtClean="0">
                <a:solidFill>
                  <a:srgbClr val="000090"/>
                </a:solidFill>
                <a:latin typeface="Khmer OS"/>
                <a:cs typeface="Khmer OS"/>
              </a:rPr>
              <a:t>សេចក្តីស</a:t>
            </a:r>
            <a:r>
              <a:rPr lang="en-US" sz="1800" dirty="0" err="1" smtClean="0">
                <a:solidFill>
                  <a:srgbClr val="000090"/>
                </a:solidFill>
                <a:latin typeface="Khmer OS"/>
                <a:cs typeface="Khmer OS"/>
              </a:rPr>
              <a:t>ន្និដ្ឋាន</a:t>
            </a:r>
            <a:endParaRPr lang="en-US" sz="1800" dirty="0" smtClean="0">
              <a:solidFill>
                <a:srgbClr val="000090"/>
              </a:solidFill>
              <a:latin typeface="Khmer OS"/>
              <a:cs typeface="Khmer OS"/>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4032745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07038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en-US" sz="2800" dirty="0" smtClean="0">
                <a:solidFill>
                  <a:srgbClr val="000090"/>
                </a:solidFill>
                <a:latin typeface="Khmer OS Muol Light" panose="02000500000000020004" pitchFamily="2" charset="0"/>
                <a:cs typeface="Khmer OS Muol Light" panose="02000500000000020004" pitchFamily="2" charset="0"/>
              </a:rPr>
              <a:t>I. </a:t>
            </a:r>
            <a:r>
              <a:rPr lang="en-US" sz="2800" dirty="0" err="1" smtClean="0">
                <a:solidFill>
                  <a:srgbClr val="000090"/>
                </a:solidFill>
                <a:latin typeface="Khmer OS Muol Light" panose="02000500000000020004" pitchFamily="2" charset="0"/>
                <a:cs typeface="Khmer OS Muol Light" panose="02000500000000020004" pitchFamily="2" charset="0"/>
              </a:rPr>
              <a:t>សាវតា</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និង</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មូលហេតុ</a:t>
            </a:r>
            <a:endParaRPr lang="en-US" sz="2800" dirty="0">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352630"/>
            <a:ext cx="9144000" cy="5505370"/>
          </a:xfrm>
        </p:spPr>
        <p:txBody>
          <a:bodyPr>
            <a:normAutofit fontScale="92500" lnSpcReduction="20000"/>
          </a:bodyPr>
          <a:lstStyle/>
          <a:p>
            <a:r>
              <a:rPr lang="en-US" sz="2800" dirty="0" err="1" smtClean="0">
                <a:solidFill>
                  <a:srgbClr val="000090"/>
                </a:solidFill>
                <a:latin typeface="Khmer OS"/>
                <a:cs typeface="Khmer OS"/>
              </a:rPr>
              <a:t>លំដាប់ព្រឹត្តិការណ៍នៃវិស័យអប់រំ</a:t>
            </a:r>
            <a:r>
              <a:rPr lang="en-US" sz="2800" dirty="0" smtClean="0">
                <a:solidFill>
                  <a:srgbClr val="000090"/>
                </a:solidFill>
                <a:latin typeface="Khmer OS"/>
                <a:cs typeface="Khmer OS"/>
              </a:rPr>
              <a:t> </a:t>
            </a:r>
            <a:r>
              <a:rPr lang="en-US" sz="2800" dirty="0" err="1" smtClean="0">
                <a:solidFill>
                  <a:srgbClr val="000090"/>
                </a:solidFill>
                <a:latin typeface="Khmer OS"/>
                <a:cs typeface="Khmer OS"/>
              </a:rPr>
              <a:t>និងការគ្រប់គ្រង</a:t>
            </a:r>
            <a:endParaRPr lang="en-US" sz="2800" dirty="0" smtClean="0">
              <a:solidFill>
                <a:srgbClr val="000090"/>
              </a:solidFill>
              <a:latin typeface="Khmer OS"/>
              <a:cs typeface="Khmer OS"/>
            </a:endParaRPr>
          </a:p>
          <a:p>
            <a:endParaRPr lang="en-US" sz="2000" dirty="0" smtClean="0">
              <a:solidFill>
                <a:srgbClr val="000090"/>
              </a:solidFill>
              <a:latin typeface="Book Antiqua"/>
              <a:cs typeface="Book Antiqua"/>
            </a:endParaRPr>
          </a:p>
          <a:p>
            <a:endParaRPr lang="en-US" sz="2000" dirty="0">
              <a:solidFill>
                <a:srgbClr val="000000"/>
              </a:solidFill>
              <a:latin typeface="Book Antiqua"/>
              <a:cs typeface="Book Antiqua"/>
            </a:endParaRPr>
          </a:p>
          <a:p>
            <a:endParaRPr lang="en-US" sz="2000" dirty="0" smtClean="0">
              <a:solidFill>
                <a:srgbClr val="000000"/>
              </a:solidFill>
              <a:latin typeface="Book Antiqua"/>
              <a:cs typeface="Book Antiqua"/>
            </a:endParaRPr>
          </a:p>
          <a:p>
            <a:endParaRPr lang="en-US" sz="2000" dirty="0">
              <a:solidFill>
                <a:srgbClr val="000000"/>
              </a:solidFill>
              <a:latin typeface="Book Antiqua"/>
              <a:cs typeface="Book Antiqua"/>
            </a:endParaRPr>
          </a:p>
          <a:p>
            <a:endParaRPr lang="en-US" sz="2000" dirty="0" smtClean="0">
              <a:solidFill>
                <a:srgbClr val="000000"/>
              </a:solidFill>
              <a:latin typeface="Book Antiqua"/>
              <a:cs typeface="Book Antiqua"/>
            </a:endParaRPr>
          </a:p>
          <a:p>
            <a:endParaRPr lang="en-US" sz="2000" dirty="0">
              <a:solidFill>
                <a:srgbClr val="000000"/>
              </a:solidFill>
              <a:latin typeface="Book Antiqua"/>
              <a:cs typeface="Book Antiqua"/>
            </a:endParaRPr>
          </a:p>
          <a:p>
            <a:endParaRPr lang="en-US" sz="2000" dirty="0" smtClean="0">
              <a:solidFill>
                <a:srgbClr val="000000"/>
              </a:solidFill>
              <a:latin typeface="Book Antiqua"/>
              <a:cs typeface="Book Antiqua"/>
            </a:endParaRPr>
          </a:p>
          <a:p>
            <a:endParaRPr lang="en-US" sz="2000" dirty="0">
              <a:solidFill>
                <a:srgbClr val="000000"/>
              </a:solidFill>
              <a:latin typeface="Book Antiqua"/>
              <a:cs typeface="Book Antiqua"/>
            </a:endParaRPr>
          </a:p>
          <a:p>
            <a:endParaRPr lang="en-US" sz="2000" dirty="0" smtClean="0">
              <a:solidFill>
                <a:srgbClr val="000000"/>
              </a:solidFill>
              <a:latin typeface="Book Antiqua"/>
              <a:cs typeface="Book Antiqua"/>
            </a:endParaRPr>
          </a:p>
          <a:p>
            <a:endParaRPr lang="en-US" sz="2000" dirty="0">
              <a:solidFill>
                <a:srgbClr val="000000"/>
              </a:solidFill>
              <a:latin typeface="Book Antiqua"/>
              <a:cs typeface="Book Antiqua"/>
            </a:endParaRPr>
          </a:p>
          <a:p>
            <a:endParaRPr lang="en-US" sz="2000" dirty="0">
              <a:solidFill>
                <a:srgbClr val="000000"/>
              </a:solidFill>
              <a:latin typeface="Book Antiqua"/>
              <a:cs typeface="Book Antiqua"/>
            </a:endParaRPr>
          </a:p>
          <a:p>
            <a:endParaRPr lang="en-US" sz="2000" dirty="0" smtClean="0">
              <a:solidFill>
                <a:srgbClr val="000000"/>
              </a:solidFill>
              <a:latin typeface="Book Antiqua"/>
              <a:cs typeface="Book Antiqua"/>
            </a:endParaRPr>
          </a:p>
          <a:p>
            <a:r>
              <a:rPr lang="en-US" sz="2000" dirty="0" smtClean="0">
                <a:solidFill>
                  <a:srgbClr val="000000"/>
                </a:solidFill>
                <a:latin typeface="Book Antiqua"/>
                <a:cs typeface="Book Antiqua"/>
              </a:rPr>
              <a:t> </a:t>
            </a:r>
          </a:p>
          <a:p>
            <a:endParaRPr lang="en-US" sz="2000" dirty="0" smtClean="0">
              <a:solidFill>
                <a:srgbClr val="000000"/>
              </a:solidFill>
              <a:latin typeface="Book Antiqua"/>
              <a:cs typeface="Book Antiqua"/>
            </a:endParaRPr>
          </a:p>
          <a:p>
            <a:r>
              <a:rPr lang="en-US" sz="2000" dirty="0" smtClean="0">
                <a:solidFill>
                  <a:srgbClr val="000090"/>
                </a:solidFill>
                <a:latin typeface="Book Antiqua"/>
                <a:cs typeface="Book Antiqua"/>
              </a:rPr>
              <a:t>Source</a:t>
            </a:r>
            <a:r>
              <a:rPr lang="en-US" sz="2000" dirty="0">
                <a:solidFill>
                  <a:srgbClr val="000090"/>
                </a:solidFill>
                <a:latin typeface="Book Antiqua"/>
                <a:cs typeface="Book Antiqua"/>
              </a:rPr>
              <a:t>: Study on Governance Challenges for Education in Fragile Situations by European Union, Synthesis Report, December 2009, Euro Trends</a:t>
            </a:r>
            <a:r>
              <a:rPr lang="en-US" sz="2800" dirty="0">
                <a:solidFill>
                  <a:srgbClr val="000090"/>
                </a:solidFill>
              </a:rPr>
              <a:t>.</a:t>
            </a:r>
          </a:p>
          <a:p>
            <a:r>
              <a:rPr lang="en-US" sz="2800" dirty="0" smtClean="0">
                <a:solidFill>
                  <a:srgbClr val="000090"/>
                </a:solidFill>
                <a:latin typeface="Book Antiqua"/>
                <a:cs typeface="Book Antiqua"/>
              </a:rPr>
              <a:t> </a:t>
            </a:r>
          </a:p>
          <a:p>
            <a:pPr algn="l"/>
            <a:endParaRPr lang="en-US" sz="2800" dirty="0" smtClean="0">
              <a:solidFill>
                <a:schemeClr val="tx1"/>
              </a:solidFill>
              <a:latin typeface="Book Antiqua"/>
              <a:cs typeface="Book Antiqua"/>
            </a:endParaRPr>
          </a:p>
          <a:p>
            <a:pPr algn="l"/>
            <a:endParaRPr lang="en-US" sz="2800" dirty="0" smtClean="0">
              <a:solidFill>
                <a:schemeClr val="tx1"/>
              </a:solidFill>
              <a:latin typeface="Book Antiqua"/>
              <a:cs typeface="Book Antiqua"/>
            </a:endParaRPr>
          </a:p>
          <a:p>
            <a:pPr algn="l"/>
            <a:endParaRPr lang="en-US" sz="2800" dirty="0" smtClean="0">
              <a:solidFill>
                <a:srgbClr val="000000"/>
              </a:solidFill>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1" y="56348"/>
            <a:ext cx="1592825" cy="1049526"/>
          </a:xfrm>
          <a:prstGeom prst="rect">
            <a:avLst/>
          </a:prstGeom>
          <a:noFill/>
        </p:spPr>
      </p:pic>
      <p:pic>
        <p:nvPicPr>
          <p:cNvPr id="5" name="Picture 4" descr="Chronology  chart"/>
          <p:cNvPicPr/>
          <p:nvPr/>
        </p:nvPicPr>
        <p:blipFill>
          <a:blip r:embed="rId4">
            <a:extLst>
              <a:ext uri="{28A0092B-C50C-407E-A947-70E740481C1C}">
                <a14:useLocalDpi xmlns:a14="http://schemas.microsoft.com/office/drawing/2010/main" val="0"/>
              </a:ext>
            </a:extLst>
          </a:blip>
          <a:srcRect/>
          <a:stretch>
            <a:fillRect/>
          </a:stretch>
        </p:blipFill>
        <p:spPr bwMode="auto">
          <a:xfrm>
            <a:off x="0" y="1834552"/>
            <a:ext cx="9144000" cy="3904296"/>
          </a:xfrm>
          <a:prstGeom prst="rect">
            <a:avLst/>
          </a:prstGeom>
          <a:noFill/>
          <a:ln>
            <a:noFill/>
          </a:ln>
        </p:spPr>
      </p:pic>
      <p:pic>
        <p:nvPicPr>
          <p:cNvPr id="6" name="Picture 5" descr="khmer_rouge_0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453094"/>
            <a:ext cx="1708866" cy="120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Content Placeholder 3" descr="IMG.t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2877446" y="4453094"/>
            <a:ext cx="1653400" cy="1205847"/>
          </a:xfrm>
          <a:prstGeom prst="rect">
            <a:avLst/>
          </a:prstGeom>
        </p:spPr>
      </p:pic>
      <p:pic>
        <p:nvPicPr>
          <p:cNvPr id="8" name="Content Placeholder 8" descr="photo-8.jpg"/>
          <p:cNvPicPr>
            <a:picLocks noChangeAspect="1"/>
          </p:cNvPicPr>
          <p:nvPr/>
        </p:nvPicPr>
        <p:blipFill>
          <a:blip r:embed="rId7">
            <a:extLst>
              <a:ext uri="{28A0092B-C50C-407E-A947-70E740481C1C}">
                <a14:useLocalDpi xmlns:a14="http://schemas.microsoft.com/office/drawing/2010/main" val="0"/>
              </a:ext>
            </a:extLst>
          </a:blip>
          <a:srcRect t="11221" b="11221"/>
          <a:stretch>
            <a:fillRect/>
          </a:stretch>
        </p:blipFill>
        <p:spPr>
          <a:xfrm>
            <a:off x="7415537" y="4318971"/>
            <a:ext cx="996745" cy="1137637"/>
          </a:xfrm>
          <a:prstGeom prst="rect">
            <a:avLst/>
          </a:prstGeom>
        </p:spPr>
      </p:pic>
    </p:spTree>
    <p:extLst>
      <p:ext uri="{BB962C8B-B14F-4D97-AF65-F5344CB8AC3E}">
        <p14:creationId xmlns:p14="http://schemas.microsoft.com/office/powerpoint/2010/main" val="2432017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en-US" sz="2800" dirty="0" smtClean="0">
                <a:solidFill>
                  <a:srgbClr val="000090"/>
                </a:solidFill>
                <a:latin typeface="Khmer OS Moul"/>
                <a:cs typeface="Khmer OS Moul"/>
              </a:rPr>
              <a:t>             </a:t>
            </a:r>
            <a:r>
              <a:rPr lang="en-US" sz="2800" dirty="0" err="1" smtClean="0">
                <a:solidFill>
                  <a:srgbClr val="000090"/>
                </a:solidFill>
                <a:latin typeface="Khmer OS Muol Light" panose="02000500000000020004" pitchFamily="2" charset="0"/>
                <a:cs typeface="Khmer OS Muol Light" panose="02000500000000020004" pitchFamily="2" charset="0"/>
              </a:rPr>
              <a:t>ទិដ្ឋភាពទូទៅនៃគ្រឹះស្ថានឧត្តមសិក្សា</a:t>
            </a:r>
            <a:endParaRPr lang="en-US" sz="28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352630"/>
            <a:ext cx="9144000" cy="5505370"/>
          </a:xfrm>
          <a:solidFill>
            <a:srgbClr val="DBEEF4"/>
          </a:solidFill>
        </p:spPr>
        <p:txBody>
          <a:bodyPr>
            <a:normAutofit fontScale="85000" lnSpcReduction="10000"/>
          </a:bodyPr>
          <a:lstStyle/>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b="1" dirty="0" err="1" smtClean="0">
                <a:solidFill>
                  <a:srgbClr val="000090"/>
                </a:solidFill>
                <a:latin typeface="Khmer OS"/>
                <a:cs typeface="Khmer OS"/>
              </a:rPr>
              <a:t>ស.វ</a:t>
            </a:r>
            <a:r>
              <a:rPr lang="en-GB" sz="2400" b="1" dirty="0" smtClean="0">
                <a:solidFill>
                  <a:srgbClr val="000090"/>
                </a:solidFill>
                <a:latin typeface="Khmer OS"/>
                <a:cs typeface="Khmer OS"/>
              </a:rPr>
              <a:t> ទី១២ </a:t>
            </a:r>
            <a:r>
              <a:rPr lang="en-GB" sz="2400" b="1" dirty="0">
                <a:solidFill>
                  <a:srgbClr val="000090"/>
                </a:solidFill>
                <a:latin typeface="Khmer OS"/>
                <a:cs typeface="Khmer OS"/>
              </a:rPr>
              <a:t>-</a:t>
            </a:r>
            <a:r>
              <a:rPr lang="en-GB" sz="2400" b="1" dirty="0" smtClean="0">
                <a:solidFill>
                  <a:srgbClr val="000090"/>
                </a:solidFill>
                <a:latin typeface="Khmer OS"/>
                <a:cs typeface="Khmer OS"/>
              </a:rPr>
              <a:t> </a:t>
            </a:r>
            <a:r>
              <a:rPr lang="en-GB" sz="2400" dirty="0" err="1" smtClean="0">
                <a:solidFill>
                  <a:srgbClr val="000090"/>
                </a:solidFill>
                <a:latin typeface="Khmer OS"/>
                <a:cs typeface="Khmer OS"/>
              </a:rPr>
              <a:t>អាណាចក្រខ្មែរមានសាកលវិទ្យាល័យធំចំនួនពីរ</a:t>
            </a:r>
            <a:r>
              <a:rPr lang="en-GB" sz="2400" dirty="0" smtClean="0">
                <a:solidFill>
                  <a:srgbClr val="000090"/>
                </a:solidFill>
                <a:latin typeface="Khmer OS"/>
                <a:cs typeface="Khmer OS"/>
              </a:rPr>
              <a:t> </a:t>
            </a:r>
            <a:r>
              <a:rPr lang="en-GB" sz="2400" dirty="0">
                <a:solidFill>
                  <a:srgbClr val="000090"/>
                </a:solidFill>
                <a:latin typeface="Khmer OS"/>
                <a:cs typeface="Khmer OS"/>
              </a:rPr>
              <a:t>(Sam, Zain, Jamil, 2012</a:t>
            </a:r>
            <a:r>
              <a:rPr lang="en-GB" sz="2400" dirty="0" smtClean="0">
                <a:solidFill>
                  <a:srgbClr val="000090"/>
                </a:solidFill>
                <a:latin typeface="Khmer OS"/>
                <a:cs typeface="Khmer OS"/>
              </a:rPr>
              <a:t>) </a:t>
            </a:r>
            <a:endParaRPr lang="en-GB" sz="2400" dirty="0">
              <a:solidFill>
                <a:srgbClr val="000090"/>
              </a:solidFill>
              <a:latin typeface="Khmer OS"/>
              <a:cs typeface="Khmer OS"/>
            </a:endParaRP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b="1" dirty="0" smtClean="0">
                <a:solidFill>
                  <a:srgbClr val="000090"/>
                </a:solidFill>
                <a:latin typeface="Khmer OS"/>
                <a:cs typeface="Khmer OS"/>
              </a:rPr>
              <a:t>1940s</a:t>
            </a:r>
            <a:r>
              <a:rPr lang="en-GB" sz="2400" dirty="0" smtClean="0">
                <a:solidFill>
                  <a:srgbClr val="000090"/>
                </a:solidFill>
                <a:latin typeface="Khmer OS"/>
                <a:cs typeface="Khmer OS"/>
              </a:rPr>
              <a:t> </a:t>
            </a:r>
            <a:r>
              <a:rPr lang="en-GB" sz="2400" dirty="0">
                <a:solidFill>
                  <a:srgbClr val="000090"/>
                </a:solidFill>
                <a:latin typeface="Khmer OS"/>
                <a:cs typeface="Khmer OS"/>
              </a:rPr>
              <a:t>– </a:t>
            </a:r>
            <a:r>
              <a:rPr lang="en-GB" sz="2400" dirty="0" smtClean="0">
                <a:solidFill>
                  <a:srgbClr val="000090"/>
                </a:solidFill>
                <a:latin typeface="Khmer OS"/>
                <a:cs typeface="Khmer OS"/>
              </a:rPr>
              <a:t>ការបង្កើតគ្រឹះស្ថានឧត្តមសិក្សានៅប្រទេសកម្ពុជាលើកដំបូងនៅឆ្នាំ1949 </a:t>
            </a:r>
            <a:r>
              <a:rPr lang="en-GB" sz="2400" dirty="0" err="1" smtClean="0">
                <a:solidFill>
                  <a:srgbClr val="000090"/>
                </a:solidFill>
                <a:latin typeface="Khmer OS"/>
                <a:cs typeface="Khmer OS"/>
              </a:rPr>
              <a:t>វិទ្យាស្ថានជាតិ</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គតិយុត្ត</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នយោបាយ</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និងវិទ្យាសាស្ត្រសេដ្ឋកិច្ចដោយអាណានិគម</a:t>
            </a:r>
            <a:r>
              <a:rPr lang="en-GB" sz="2400" dirty="0" smtClean="0">
                <a:solidFill>
                  <a:srgbClr val="000090"/>
                </a:solidFill>
                <a:latin typeface="Khmer OS"/>
                <a:cs typeface="Khmer OS"/>
              </a:rPr>
              <a:t> (Sam</a:t>
            </a:r>
            <a:r>
              <a:rPr lang="en-GB" sz="2400" dirty="0">
                <a:solidFill>
                  <a:srgbClr val="000090"/>
                </a:solidFill>
                <a:latin typeface="Khmer OS"/>
                <a:cs typeface="Khmer OS"/>
              </a:rPr>
              <a:t>, Zain, Jamil, 2012</a:t>
            </a:r>
            <a:r>
              <a:rPr lang="en-GB" sz="2400" dirty="0" smtClean="0">
                <a:solidFill>
                  <a:srgbClr val="000090"/>
                </a:solidFill>
                <a:latin typeface="Khmer OS"/>
                <a:cs typeface="Khmer OS"/>
              </a:rPr>
              <a:t>) </a:t>
            </a:r>
            <a:endParaRPr lang="en-GB" sz="2400" dirty="0">
              <a:solidFill>
                <a:srgbClr val="000090"/>
              </a:solidFill>
              <a:latin typeface="Khmer OS"/>
              <a:cs typeface="Khmer OS"/>
            </a:endParaRP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dirty="0">
                <a:solidFill>
                  <a:srgbClr val="000090"/>
                </a:solidFill>
                <a:latin typeface="Khmer OS"/>
                <a:cs typeface="Khmer OS"/>
              </a:rPr>
              <a:t> </a:t>
            </a:r>
            <a:r>
              <a:rPr lang="en-GB" sz="2400" b="1" dirty="0">
                <a:solidFill>
                  <a:srgbClr val="000090"/>
                </a:solidFill>
                <a:latin typeface="Khmer OS"/>
                <a:cs typeface="Khmer OS"/>
              </a:rPr>
              <a:t>1960 – </a:t>
            </a:r>
            <a:r>
              <a:rPr lang="en-GB" sz="2400" b="1" dirty="0" smtClean="0">
                <a:solidFill>
                  <a:srgbClr val="000090"/>
                </a:solidFill>
                <a:latin typeface="Khmer OS"/>
                <a:cs typeface="Khmer OS"/>
              </a:rPr>
              <a:t>1975</a:t>
            </a:r>
            <a:r>
              <a:rPr lang="en-GB" sz="2400" dirty="0">
                <a:solidFill>
                  <a:srgbClr val="000090"/>
                </a:solidFill>
                <a:latin typeface="Khmer OS"/>
                <a:cs typeface="Khmer OS"/>
              </a:rPr>
              <a:t> </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ចាត់ទុកថាអំឡុងពេលដែលឧត្តមសិក្សាមានភាពល្បីល្បាញ</a:t>
            </a:r>
            <a:r>
              <a:rPr lang="en-GB" sz="2400" dirty="0" smtClean="0">
                <a:solidFill>
                  <a:srgbClr val="000090"/>
                </a:solidFill>
                <a:latin typeface="Khmer OS"/>
                <a:cs typeface="Khmer OS"/>
              </a:rPr>
              <a:t>។</a:t>
            </a:r>
            <a:endParaRPr lang="en-GB" sz="2400" dirty="0">
              <a:solidFill>
                <a:srgbClr val="000090"/>
              </a:solidFill>
              <a:latin typeface="Khmer OS"/>
              <a:cs typeface="Khmer OS"/>
            </a:endParaRP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dirty="0">
                <a:solidFill>
                  <a:srgbClr val="000090"/>
                </a:solidFill>
                <a:latin typeface="Khmer OS"/>
                <a:cs typeface="Khmer OS"/>
              </a:rPr>
              <a:t> </a:t>
            </a:r>
            <a:r>
              <a:rPr lang="en-GB" sz="2400" b="1" dirty="0">
                <a:solidFill>
                  <a:srgbClr val="000090"/>
                </a:solidFill>
                <a:latin typeface="Khmer OS"/>
                <a:cs typeface="Khmer OS"/>
              </a:rPr>
              <a:t>1975-1979 </a:t>
            </a:r>
            <a:r>
              <a:rPr lang="en-GB" sz="2400" dirty="0">
                <a:solidFill>
                  <a:srgbClr val="000090"/>
                </a:solidFill>
                <a:latin typeface="Khmer OS"/>
                <a:cs typeface="Khmer OS"/>
              </a:rPr>
              <a:t>– </a:t>
            </a:r>
            <a:r>
              <a:rPr lang="en-GB" sz="2400" dirty="0" err="1" smtClean="0">
                <a:solidFill>
                  <a:srgbClr val="000090"/>
                </a:solidFill>
                <a:latin typeface="Khmer OS"/>
                <a:cs typeface="Khmer OS"/>
              </a:rPr>
              <a:t>អំឡុងពេលងងឹតជាទីបំផុត</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ដោយរបបខ្មែរក្រហម</a:t>
            </a:r>
            <a:endParaRPr lang="en-GB" sz="2400" dirty="0">
              <a:solidFill>
                <a:srgbClr val="000090"/>
              </a:solidFill>
              <a:latin typeface="Khmer OS"/>
              <a:cs typeface="Khmer OS"/>
            </a:endParaRP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dirty="0">
                <a:solidFill>
                  <a:srgbClr val="000090"/>
                </a:solidFill>
                <a:latin typeface="Khmer OS"/>
                <a:cs typeface="Khmer OS"/>
              </a:rPr>
              <a:t> </a:t>
            </a:r>
            <a:r>
              <a:rPr lang="en-GB" sz="2400" b="1" dirty="0">
                <a:solidFill>
                  <a:srgbClr val="000090"/>
                </a:solidFill>
                <a:latin typeface="Khmer OS"/>
                <a:cs typeface="Khmer OS"/>
              </a:rPr>
              <a:t>1979-1989 </a:t>
            </a:r>
            <a:r>
              <a:rPr lang="en-GB" sz="2400" dirty="0">
                <a:solidFill>
                  <a:srgbClr val="000090"/>
                </a:solidFill>
                <a:latin typeface="Khmer OS"/>
                <a:cs typeface="Khmer OS"/>
              </a:rPr>
              <a:t>– </a:t>
            </a:r>
            <a:r>
              <a:rPr lang="en-GB" sz="2400" dirty="0" err="1" smtClean="0">
                <a:solidFill>
                  <a:srgbClr val="000090"/>
                </a:solidFill>
                <a:latin typeface="Khmer OS"/>
                <a:cs typeface="Khmer OS"/>
              </a:rPr>
              <a:t>ការស្តារឡើងវិញ</a:t>
            </a:r>
            <a:r>
              <a:rPr lang="en-GB" sz="2400" dirty="0">
                <a:solidFill>
                  <a:srgbClr val="000090"/>
                </a:solidFill>
                <a:latin typeface="Khmer OS"/>
                <a:cs typeface="Khmer OS"/>
              </a:rPr>
              <a:t> </a:t>
            </a:r>
            <a:r>
              <a:rPr lang="en-GB" sz="2400" dirty="0" err="1" smtClean="0">
                <a:solidFill>
                  <a:srgbClr val="000090"/>
                </a:solidFill>
                <a:latin typeface="Khmer OS"/>
                <a:cs typeface="Khmer OS"/>
              </a:rPr>
              <a:t>ដោយសហភាពសូវៀត</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និង</a:t>
            </a:r>
            <a:r>
              <a:rPr lang="en-GB" sz="2400" dirty="0">
                <a:solidFill>
                  <a:srgbClr val="000090"/>
                </a:solidFill>
                <a:latin typeface="Khmer OS"/>
                <a:cs typeface="Khmer OS"/>
              </a:rPr>
              <a:t> </a:t>
            </a:r>
            <a:r>
              <a:rPr lang="en-GB" sz="2400" dirty="0" err="1" smtClean="0">
                <a:solidFill>
                  <a:srgbClr val="000090"/>
                </a:solidFill>
                <a:latin typeface="Khmer OS"/>
                <a:cs typeface="Khmer OS"/>
              </a:rPr>
              <a:t>ប្លុកខាងកើត</a:t>
            </a:r>
            <a:r>
              <a:rPr lang="en-GB" sz="2400" dirty="0" smtClean="0">
                <a:solidFill>
                  <a:srgbClr val="000090"/>
                </a:solidFill>
                <a:latin typeface="Khmer OS"/>
                <a:cs typeface="Khmer OS"/>
              </a:rPr>
              <a:t>។</a:t>
            </a:r>
            <a:endParaRPr lang="en-GB" sz="2400" dirty="0">
              <a:solidFill>
                <a:srgbClr val="000090"/>
              </a:solidFill>
              <a:latin typeface="Khmer OS"/>
              <a:cs typeface="Khmer OS"/>
            </a:endParaRP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dirty="0">
                <a:solidFill>
                  <a:srgbClr val="000090"/>
                </a:solidFill>
                <a:latin typeface="Khmer OS"/>
                <a:cs typeface="Khmer OS"/>
              </a:rPr>
              <a:t> </a:t>
            </a:r>
            <a:r>
              <a:rPr lang="en-GB" sz="2400" b="1" dirty="0">
                <a:solidFill>
                  <a:srgbClr val="000090"/>
                </a:solidFill>
                <a:latin typeface="Khmer OS"/>
                <a:cs typeface="Khmer OS"/>
              </a:rPr>
              <a:t>1990s </a:t>
            </a:r>
            <a:r>
              <a:rPr lang="en-GB" sz="2400" dirty="0">
                <a:solidFill>
                  <a:srgbClr val="000090"/>
                </a:solidFill>
                <a:latin typeface="Khmer OS"/>
                <a:cs typeface="Khmer OS"/>
              </a:rPr>
              <a:t>– </a:t>
            </a:r>
            <a:r>
              <a:rPr lang="en-GB" sz="2400" dirty="0" err="1" smtClean="0">
                <a:solidFill>
                  <a:srgbClr val="000090"/>
                </a:solidFill>
                <a:latin typeface="Khmer OS"/>
                <a:cs typeface="Khmer OS"/>
              </a:rPr>
              <a:t>គ្រឹះស្ថានឧត្តមសិក្សាឯកជន</a:t>
            </a:r>
            <a:r>
              <a:rPr lang="en-GB" sz="2400" dirty="0" err="1">
                <a:solidFill>
                  <a:srgbClr val="000090"/>
                </a:solidFill>
                <a:latin typeface="Khmer OS"/>
                <a:cs typeface="Khmer OS"/>
              </a:rPr>
              <a:t>ៈ</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ឧត្តមសិក្សាមួយបង្កើតឡើងដំបូងនៅឆ្នាំ</a:t>
            </a:r>
            <a:r>
              <a:rPr lang="en-GB" sz="2400" dirty="0" smtClean="0">
                <a:solidFill>
                  <a:srgbClr val="000090"/>
                </a:solidFill>
                <a:latin typeface="Khmer OS"/>
                <a:cs typeface="Khmer OS"/>
              </a:rPr>
              <a:t> 1997។ ចាប់ផ្តើមមានការបង់ថ្លៃសិក្សានៅក្នុងគ្រឹះស្ថានឧត្តមសិក្សាសាធារណៈ។</a:t>
            </a:r>
          </a:p>
          <a:p>
            <a:pPr marL="342900" indent="-342900" algn="just">
              <a:lnSpc>
                <a:spcPct val="170000"/>
              </a:lnSpc>
              <a:spcBef>
                <a:spcPts val="0"/>
              </a:spcBef>
              <a:buFont typeface="Wingdings" panose="05000000000000000000" pitchFamily="2" charset="2"/>
              <a:buChar char="Ø"/>
              <a:tabLst>
                <a:tab pos="604838" algn="l"/>
                <a:tab pos="1062038" algn="l"/>
                <a:tab pos="1519238" algn="l"/>
                <a:tab pos="1976438" algn="l"/>
                <a:tab pos="2433638" algn="l"/>
                <a:tab pos="2890838" algn="l"/>
                <a:tab pos="3348038" algn="l"/>
                <a:tab pos="3805238" algn="l"/>
                <a:tab pos="4262438" algn="l"/>
                <a:tab pos="4719638" algn="l"/>
                <a:tab pos="5176838" algn="l"/>
                <a:tab pos="5634038" algn="l"/>
                <a:tab pos="6091238" algn="l"/>
                <a:tab pos="6548438" algn="l"/>
                <a:tab pos="7005638" algn="l"/>
                <a:tab pos="7462838" algn="l"/>
                <a:tab pos="7920038" algn="l"/>
                <a:tab pos="8377238" algn="l"/>
                <a:tab pos="8834438" algn="l"/>
                <a:tab pos="9291638" algn="l"/>
                <a:tab pos="9748838" algn="l"/>
                <a:tab pos="10055225" algn="l"/>
                <a:tab pos="10512425" algn="l"/>
              </a:tabLst>
              <a:defRPr/>
            </a:pPr>
            <a:r>
              <a:rPr lang="en-GB" sz="2400" b="1" dirty="0" smtClean="0">
                <a:solidFill>
                  <a:srgbClr val="000090"/>
                </a:solidFill>
                <a:latin typeface="Khmer OS"/>
                <a:cs typeface="Khmer OS"/>
              </a:rPr>
              <a:t> 2000s </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គ្រឹះស្ថានឧត្តមការសិក្សាមានការកើនឡើង</a:t>
            </a:r>
            <a:r>
              <a:rPr lang="en-GB" sz="2400" dirty="0" smtClean="0">
                <a:solidFill>
                  <a:srgbClr val="000090"/>
                </a:solidFill>
                <a:latin typeface="Khmer OS"/>
                <a:cs typeface="Khmer OS"/>
              </a:rPr>
              <a:t>, </a:t>
            </a:r>
            <a:r>
              <a:rPr lang="en-GB" sz="2400" dirty="0" err="1" smtClean="0">
                <a:solidFill>
                  <a:srgbClr val="000090"/>
                </a:solidFill>
                <a:latin typeface="Khmer OS"/>
                <a:cs typeface="Khmer OS"/>
              </a:rPr>
              <a:t>ជាពិសេសឯកជន</a:t>
            </a:r>
            <a:r>
              <a:rPr lang="en-GB" sz="2400" dirty="0" smtClean="0">
                <a:solidFill>
                  <a:srgbClr val="000090"/>
                </a:solidFill>
                <a:latin typeface="Khmer OS"/>
                <a:cs typeface="Khmer OS"/>
              </a:rPr>
              <a:t>។</a:t>
            </a:r>
          </a:p>
          <a:p>
            <a:pPr marL="342900" indent="-342900" algn="just">
              <a:buFont typeface="Arial"/>
              <a:buChar char="•"/>
            </a:pPr>
            <a:endParaRPr lang="en-US" sz="2400" dirty="0">
              <a:latin typeface="Khmer OS"/>
              <a:cs typeface="Khmer OS"/>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524527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en-US" sz="4800" dirty="0" smtClean="0">
                <a:latin typeface="Khmer OS Muol Light" panose="02000500000000020004" pitchFamily="2" charset="0"/>
                <a:cs typeface="Khmer OS Muol Light" panose="02000500000000020004" pitchFamily="2" charset="0"/>
              </a:rPr>
              <a:t>        </a:t>
            </a:r>
            <a:r>
              <a:rPr lang="en-US" sz="3200" dirty="0" err="1" smtClean="0">
                <a:solidFill>
                  <a:srgbClr val="000090"/>
                </a:solidFill>
                <a:latin typeface="Khmer OS Muol Light" panose="02000500000000020004" pitchFamily="2" charset="0"/>
                <a:cs typeface="Khmer OS Muol Light" panose="02000500000000020004" pitchFamily="2" charset="0"/>
              </a:rPr>
              <a:t>គ្រឹះស្ថានឧត្តមសិក្សានៅកម្ពុជា</a:t>
            </a:r>
            <a:endParaRPr lang="en-US" sz="28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60474" y="1352630"/>
            <a:ext cx="9083526" cy="5505370"/>
          </a:xfrm>
        </p:spPr>
        <p:txBody>
          <a:bodyPr>
            <a:normAutofit/>
          </a:bodyPr>
          <a:lstStyle/>
          <a:p>
            <a:endParaRPr lang="en-US" b="1" baseline="30000" dirty="0" smtClean="0">
              <a:latin typeface="Book Antiqua"/>
              <a:cs typeface="Book Antiqua"/>
            </a:endParaRPr>
          </a:p>
          <a:p>
            <a:pPr algn="l">
              <a:defRPr/>
            </a:pPr>
            <a:endParaRPr lang="en-US" sz="28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graphicFrame>
        <p:nvGraphicFramePr>
          <p:cNvPr id="6" name="Content Placeholder 3"/>
          <p:cNvGraphicFramePr>
            <a:graphicFrameLocks/>
          </p:cNvGraphicFramePr>
          <p:nvPr>
            <p:extLst>
              <p:ext uri="{D42A27DB-BD31-4B8C-83A1-F6EECF244321}">
                <p14:modId xmlns:p14="http://schemas.microsoft.com/office/powerpoint/2010/main" val="573618680"/>
              </p:ext>
            </p:extLst>
          </p:nvPr>
        </p:nvGraphicFramePr>
        <p:xfrm>
          <a:off x="60475" y="1352630"/>
          <a:ext cx="9011186" cy="55053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3824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en-US" dirty="0" smtClean="0"/>
              <a:t>       </a:t>
            </a:r>
            <a:r>
              <a:rPr lang="en-US" sz="2800" dirty="0" err="1" smtClean="0">
                <a:solidFill>
                  <a:srgbClr val="000090"/>
                </a:solidFill>
                <a:latin typeface="Khmer OS Muol Light" panose="02000500000000020004" pitchFamily="2" charset="0"/>
                <a:cs typeface="Khmer OS Muol Light" panose="02000500000000020004" pitchFamily="2" charset="0"/>
              </a:rPr>
              <a:t>និស្សិតចុះឈ្មោះចូលរៀន</a:t>
            </a:r>
            <a:endParaRPr lang="en-US" sz="24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60474" y="1352630"/>
            <a:ext cx="9083526" cy="5505370"/>
          </a:xfrm>
        </p:spPr>
        <p:txBody>
          <a:bodyPr>
            <a:normAutofit/>
          </a:bodyPr>
          <a:lstStyle/>
          <a:p>
            <a:endParaRPr lang="en-US" b="1" baseline="30000" dirty="0" smtClean="0">
              <a:latin typeface="Book Antiqua"/>
              <a:cs typeface="Book Antiqua"/>
            </a:endParaRPr>
          </a:p>
          <a:p>
            <a:pPr lvl="0" algn="l">
              <a:defRPr/>
            </a:pPr>
            <a:endParaRPr lang="en-US" sz="2800" dirty="0" smtClean="0"/>
          </a:p>
          <a:p>
            <a:pPr marL="457200" lvl="0" indent="-457200" algn="l">
              <a:buFont typeface="Arial"/>
              <a:buChar char="•"/>
              <a:defRPr/>
            </a:pPr>
            <a:endParaRPr lang="en-US" sz="2800" dirty="0"/>
          </a:p>
          <a:p>
            <a:pPr marL="457200" indent="-457200" algn="l">
              <a:buFont typeface="Arial"/>
              <a:buChar char="•"/>
              <a:defRPr/>
            </a:pPr>
            <a:endParaRPr lang="en-US" sz="28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 y="1352630"/>
            <a:ext cx="9144001" cy="5505370"/>
          </a:xfrm>
          <a:prstGeom prst="rect">
            <a:avLst/>
          </a:prstGeom>
          <a:noFill/>
          <a:ln>
            <a:noFill/>
          </a:ln>
        </p:spPr>
      </p:pic>
    </p:spTree>
    <p:extLst>
      <p:ext uri="{BB962C8B-B14F-4D97-AF65-F5344CB8AC3E}">
        <p14:creationId xmlns:p14="http://schemas.microsoft.com/office/powerpoint/2010/main" val="557319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400" dirty="0" smtClean="0">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ចំនួនសាស្ត្រាចារ្យនៅគ្រឹះស្ថានឧត្តមសិក្សា</a:t>
            </a:r>
            <a:endParaRPr lang="en-US" sz="24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60474" y="1352630"/>
            <a:ext cx="9083526" cy="5505370"/>
          </a:xfrm>
        </p:spPr>
        <p:txBody>
          <a:bodyPr>
            <a:normAutofit/>
          </a:bodyPr>
          <a:lstStyle/>
          <a:p>
            <a:endParaRPr lang="en-US" b="1" baseline="30000" dirty="0" smtClean="0">
              <a:latin typeface="Book Antiqua"/>
              <a:cs typeface="Book Antiqua"/>
            </a:endParaRPr>
          </a:p>
          <a:p>
            <a:pPr lvl="0" algn="l">
              <a:defRPr/>
            </a:pPr>
            <a:endParaRPr lang="en-US" sz="2800" dirty="0" smtClean="0"/>
          </a:p>
          <a:p>
            <a:pPr marL="457200" lvl="0" indent="-457200" algn="l">
              <a:buFont typeface="Arial"/>
              <a:buChar char="•"/>
              <a:defRPr/>
            </a:pPr>
            <a:endParaRPr lang="en-US" sz="2800" dirty="0"/>
          </a:p>
          <a:p>
            <a:pPr marL="457200" indent="-457200" algn="l">
              <a:buFont typeface="Arial"/>
              <a:buChar char="•"/>
              <a:defRPr/>
            </a:pPr>
            <a:endParaRPr lang="en-US" sz="28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50843" y="1249244"/>
            <a:ext cx="9673121" cy="5505370"/>
          </a:xfrm>
          <a:prstGeom prst="rect">
            <a:avLst/>
          </a:prstGeom>
          <a:solidFill>
            <a:srgbClr val="DBEEF4"/>
          </a:solidFill>
          <a:ln>
            <a:noFill/>
          </a:ln>
        </p:spPr>
      </p:pic>
      <p:sp>
        <p:nvSpPr>
          <p:cNvPr id="5" name="TextBox 4"/>
          <p:cNvSpPr txBox="1"/>
          <p:nvPr/>
        </p:nvSpPr>
        <p:spPr>
          <a:xfrm>
            <a:off x="5252020" y="4833899"/>
            <a:ext cx="768205" cy="369332"/>
          </a:xfrm>
          <a:prstGeom prst="rect">
            <a:avLst/>
          </a:prstGeom>
          <a:solidFill>
            <a:schemeClr val="accent1">
              <a:lumMod val="20000"/>
              <a:lumOff val="80000"/>
            </a:schemeClr>
          </a:solidFill>
        </p:spPr>
        <p:txBody>
          <a:bodyPr wrap="square" rtlCol="0">
            <a:spAutoFit/>
          </a:bodyPr>
          <a:lstStyle/>
          <a:p>
            <a:r>
              <a:rPr lang="en-US" dirty="0" smtClean="0"/>
              <a:t>3720</a:t>
            </a:r>
            <a:endParaRPr lang="en-US" dirty="0"/>
          </a:p>
        </p:txBody>
      </p:sp>
    </p:spTree>
    <p:extLst>
      <p:ext uri="{BB962C8B-B14F-4D97-AF65-F5344CB8AC3E}">
        <p14:creationId xmlns:p14="http://schemas.microsoft.com/office/powerpoint/2010/main" val="3912921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67310"/>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km-KH" dirty="0" smtClean="0">
                <a:solidFill>
                  <a:srgbClr val="000090"/>
                </a:solidFill>
                <a:latin typeface="Khmer OS Muol Light" panose="02000500000000020004" pitchFamily="2" charset="0"/>
                <a:cs typeface="Khmer OS Muol Light" panose="02000500000000020004" pitchFamily="2" charset="0"/>
              </a:rPr>
              <a:t>            </a:t>
            </a:r>
            <a:r>
              <a:rPr lang="km-KH" sz="2800" dirty="0" smtClean="0">
                <a:solidFill>
                  <a:srgbClr val="000090"/>
                </a:solidFill>
                <a:latin typeface="Khmer OS Muol Light" panose="02000500000000020004" pitchFamily="2" charset="0"/>
                <a:cs typeface="Khmer OS Muol Light" panose="02000500000000020004" pitchFamily="2" charset="0"/>
              </a:rPr>
              <a:t>  </a:t>
            </a:r>
            <a:r>
              <a:rPr lang="en-US" sz="2800" dirty="0" smtClean="0">
                <a:solidFill>
                  <a:srgbClr val="000090"/>
                </a:solidFill>
                <a:latin typeface="Khmer OS Muol Light" panose="02000500000000020004" pitchFamily="2" charset="0"/>
                <a:cs typeface="Khmer OS Muol Light" panose="02000500000000020004" pitchFamily="2" charset="0"/>
              </a:rPr>
              <a:t>I. </a:t>
            </a:r>
            <a:r>
              <a:rPr lang="km-KH"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សាវតា</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និង</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មូលហេតុ</a:t>
            </a:r>
            <a:endParaRPr lang="en-US" sz="2800" dirty="0">
              <a:latin typeface="Khmer OS Muol Light" panose="02000500000000020004" pitchFamily="2" charset="0"/>
              <a:cs typeface="Khmer OS Muol Light" panose="02000500000000020004" pitchFamily="2" charset="0"/>
            </a:endParaRPr>
          </a:p>
        </p:txBody>
      </p:sp>
      <p:pic>
        <p:nvPicPr>
          <p:cNvPr id="6" name="Picture 2" descr="D:\CICP's PC admin1 Doc\CICP Logo\CICP-logo-(no-background).gif"/>
          <p:cNvPicPr>
            <a:picLocks noChangeAspect="1" noChangeArrowheads="1"/>
          </p:cNvPicPr>
          <p:nvPr/>
        </p:nvPicPr>
        <p:blipFill>
          <a:blip r:embed="rId3"/>
          <a:srcRect/>
          <a:stretch>
            <a:fillRect/>
          </a:stretch>
        </p:blipFill>
        <p:spPr bwMode="auto">
          <a:xfrm>
            <a:off x="0" y="2"/>
            <a:ext cx="1771577" cy="1167308"/>
          </a:xfrm>
          <a:prstGeom prst="rect">
            <a:avLst/>
          </a:prstGeom>
          <a:noFill/>
        </p:spPr>
      </p:pic>
      <p:pic>
        <p:nvPicPr>
          <p:cNvPr id="9" name="Content Placeholder 8" descr="photo-8.jpg"/>
          <p:cNvPicPr>
            <a:picLocks noGrp="1" noChangeAspect="1"/>
          </p:cNvPicPr>
          <p:nvPr>
            <p:ph sz="half" idx="1"/>
          </p:nvPr>
        </p:nvPicPr>
        <p:blipFill>
          <a:blip r:embed="rId4">
            <a:extLst>
              <a:ext uri="{28A0092B-C50C-407E-A947-70E740481C1C}">
                <a14:useLocalDpi xmlns:a14="http://schemas.microsoft.com/office/drawing/2010/main" val="0"/>
              </a:ext>
            </a:extLst>
          </a:blip>
          <a:srcRect t="11221" b="11221"/>
          <a:stretch>
            <a:fillRect/>
          </a:stretch>
        </p:blipFill>
        <p:spPr>
          <a:xfrm>
            <a:off x="1" y="1167310"/>
            <a:ext cx="4406080" cy="5690690"/>
          </a:xfrm>
        </p:spPr>
      </p:pic>
      <p:sp>
        <p:nvSpPr>
          <p:cNvPr id="7" name="Content Placeholder 2"/>
          <p:cNvSpPr>
            <a:spLocks noGrp="1"/>
          </p:cNvSpPr>
          <p:nvPr>
            <p:ph idx="1"/>
          </p:nvPr>
        </p:nvSpPr>
        <p:spPr>
          <a:xfrm>
            <a:off x="4406081" y="1167310"/>
            <a:ext cx="4737919" cy="5690689"/>
          </a:xfrm>
          <a:solidFill>
            <a:schemeClr val="accent5">
              <a:lumMod val="20000"/>
              <a:lumOff val="80000"/>
            </a:schemeClr>
          </a:solidFill>
        </p:spPr>
        <p:txBody>
          <a:bodyPr>
            <a:noAutofit/>
          </a:bodyPr>
          <a:lstStyle/>
          <a:p>
            <a:pPr marL="0" indent="0" algn="just">
              <a:lnSpc>
                <a:spcPct val="130000"/>
              </a:lnSpc>
              <a:buNone/>
            </a:pPr>
            <a:r>
              <a:rPr lang="en-US" sz="2200" dirty="0" smtClean="0">
                <a:solidFill>
                  <a:srgbClr val="000090"/>
                </a:solidFill>
                <a:latin typeface="Khmer OS"/>
                <a:cs typeface="Khmer OS"/>
              </a:rPr>
              <a:t>ប្រទេសកម្ពុជាគឺជាប្រទេសកំពុងអភិវឌ្ឍន៍ដែលមជ្ឈដ្ឋាននៃការស្រាវជ្រាវមួយមានលក្ខណៈទន់ខ្សោយដោយសាររបបខ្មែរក្រហម។ </a:t>
            </a:r>
          </a:p>
          <a:p>
            <a:pPr marL="0" indent="0" algn="just">
              <a:lnSpc>
                <a:spcPct val="130000"/>
              </a:lnSpc>
              <a:buNone/>
            </a:pPr>
            <a:endParaRPr lang="en-US" sz="2200" dirty="0">
              <a:solidFill>
                <a:srgbClr val="000090"/>
              </a:solidFill>
              <a:latin typeface="Khmer OS"/>
              <a:cs typeface="Khmer OS"/>
            </a:endParaRPr>
          </a:p>
          <a:p>
            <a:pPr marL="0" indent="0" algn="just">
              <a:lnSpc>
                <a:spcPct val="130000"/>
              </a:lnSpc>
              <a:buNone/>
            </a:pPr>
            <a:r>
              <a:rPr lang="en-US" sz="2200" dirty="0" err="1" smtClean="0">
                <a:solidFill>
                  <a:srgbClr val="000090"/>
                </a:solidFill>
                <a:latin typeface="Khmer OS"/>
                <a:cs typeface="Khmer OS"/>
              </a:rPr>
              <a:t>បន្ទាប់មកការវិវត្តន</a:t>
            </a:r>
            <a:r>
              <a:rPr lang="en-US" sz="2200" dirty="0">
                <a:solidFill>
                  <a:srgbClr val="000090"/>
                </a:solidFill>
                <a:latin typeface="Khmer OS"/>
                <a:cs typeface="Khmer OS"/>
              </a:rPr>
              <a:t>៍</a:t>
            </a:r>
            <a:r>
              <a:rPr lang="en-US" sz="2200" dirty="0" smtClean="0">
                <a:solidFill>
                  <a:srgbClr val="000090"/>
                </a:solidFill>
                <a:latin typeface="Khmer OS"/>
                <a:cs typeface="Khmer OS"/>
              </a:rPr>
              <a:t>់</a:t>
            </a:r>
            <a:r>
              <a:rPr lang="en-US" sz="2200" dirty="0" err="1" smtClean="0">
                <a:solidFill>
                  <a:srgbClr val="000090"/>
                </a:solidFill>
                <a:latin typeface="Khmer OS"/>
                <a:cs typeface="Khmer OS"/>
              </a:rPr>
              <a:t>សង្គមបានបង្កើតមជ្ឈដ្ឋានភ័យខ្លាច</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និង</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ការមិនទុកចិត្តគ្នា</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បង្អាក់ដល់សាធារណៈជនពីការចូលរូមដោយសេរី</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និងធ្វើអោយរាំងស្ទះពីប្រសិទ្ធិភាពនៃការស្រាវជ្រាវមួយចំនួនធំ</a:t>
            </a:r>
            <a:r>
              <a:rPr lang="en-US" sz="2200" dirty="0" smtClean="0">
                <a:solidFill>
                  <a:srgbClr val="000090"/>
                </a:solidFill>
                <a:latin typeface="Khmer OS"/>
                <a:cs typeface="Khmer OS"/>
              </a:rPr>
              <a:t>។</a:t>
            </a:r>
            <a:endParaRPr lang="en-US" sz="2200" dirty="0">
              <a:solidFill>
                <a:srgbClr val="000090"/>
              </a:solidFill>
              <a:latin typeface="Khmer OS"/>
              <a:cs typeface="Khmer OS"/>
            </a:endParaRPr>
          </a:p>
        </p:txBody>
      </p:sp>
    </p:spTree>
    <p:extLst>
      <p:ext uri="{BB962C8B-B14F-4D97-AF65-F5344CB8AC3E}">
        <p14:creationId xmlns:p14="http://schemas.microsoft.com/office/powerpoint/2010/main" val="915818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78075"/>
          </a:xfrm>
          <a:solidFill>
            <a:srgbClr val="DCE6F2"/>
          </a:solidFill>
        </p:spPr>
        <p:style>
          <a:lnRef idx="2">
            <a:schemeClr val="accent1"/>
          </a:lnRef>
          <a:fillRef idx="1">
            <a:schemeClr val="lt1"/>
          </a:fillRef>
          <a:effectRef idx="0">
            <a:schemeClr val="accent1"/>
          </a:effectRef>
          <a:fontRef idx="minor">
            <a:schemeClr val="dk1"/>
          </a:fontRef>
        </p:style>
        <p:txBody>
          <a:bodyPr>
            <a:normAutofit/>
          </a:bodyPr>
          <a:lstStyle/>
          <a:p>
            <a:r>
              <a:rPr lang="km-KH" dirty="0" smtClean="0">
                <a:solidFill>
                  <a:srgbClr val="000090"/>
                </a:solidFill>
                <a:latin typeface="Book Antiqua"/>
                <a:cs typeface="Book Antiqua"/>
              </a:rPr>
              <a:t>          </a:t>
            </a:r>
            <a:r>
              <a:rPr lang="km-KH" sz="2800" dirty="0" smtClean="0">
                <a:solidFill>
                  <a:srgbClr val="000090"/>
                </a:solidFill>
                <a:latin typeface="Book Antiqua"/>
                <a:cs typeface="Book Antiqua"/>
              </a:rPr>
              <a:t>  </a:t>
            </a:r>
            <a:r>
              <a:rPr lang="km-KH" sz="3200" dirty="0" smtClean="0">
                <a:solidFill>
                  <a:srgbClr val="000090"/>
                </a:solidFill>
                <a:latin typeface="Khmer OS Muol Light" panose="02000500000000020004" pitchFamily="2" charset="0"/>
                <a:cs typeface="Khmer OS Muol Light" panose="02000500000000020004" pitchFamily="2" charset="0"/>
              </a:rPr>
              <a:t>  </a:t>
            </a:r>
            <a:r>
              <a:rPr lang="en-US" sz="2800" dirty="0" smtClean="0">
                <a:solidFill>
                  <a:srgbClr val="000090"/>
                </a:solidFill>
                <a:latin typeface="Khmer OS Muol Light" panose="02000500000000020004" pitchFamily="2" charset="0"/>
                <a:cs typeface="Khmer OS Muol Light" panose="02000500000000020004" pitchFamily="2" charset="0"/>
              </a:rPr>
              <a:t>I.</a:t>
            </a:r>
            <a:r>
              <a:rPr lang="km-KH"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សាវតានិងមូលហេតុ</a:t>
            </a:r>
            <a:endParaRPr lang="en-US" sz="2800" dirty="0">
              <a:latin typeface="Khmer OS Muol Light" panose="02000500000000020004" pitchFamily="2" charset="0"/>
              <a:cs typeface="Khmer OS Muol Light" panose="02000500000000020004" pitchFamily="2" charset="0"/>
            </a:endParaRPr>
          </a:p>
        </p:txBody>
      </p:sp>
      <p:pic>
        <p:nvPicPr>
          <p:cNvPr id="6" name="Picture 2" descr="D:\CICP's PC admin1 Doc\CICP Logo\CICP-logo-(no-background).gif"/>
          <p:cNvPicPr>
            <a:picLocks noChangeAspect="1" noChangeArrowheads="1"/>
          </p:cNvPicPr>
          <p:nvPr/>
        </p:nvPicPr>
        <p:blipFill>
          <a:blip r:embed="rId3"/>
          <a:srcRect/>
          <a:stretch>
            <a:fillRect/>
          </a:stretch>
        </p:blipFill>
        <p:spPr bwMode="auto">
          <a:xfrm>
            <a:off x="0" y="2"/>
            <a:ext cx="1771577" cy="878073"/>
          </a:xfrm>
          <a:prstGeom prst="rect">
            <a:avLst/>
          </a:prstGeom>
          <a:noFill/>
        </p:spPr>
      </p:pic>
      <p:sp>
        <p:nvSpPr>
          <p:cNvPr id="3" name="Content Placeholder 2"/>
          <p:cNvSpPr>
            <a:spLocks noGrp="1"/>
          </p:cNvSpPr>
          <p:nvPr>
            <p:ph sz="half" idx="1"/>
          </p:nvPr>
        </p:nvSpPr>
        <p:spPr>
          <a:xfrm>
            <a:off x="457200" y="2064774"/>
            <a:ext cx="1578077" cy="4061389"/>
          </a:xfrm>
        </p:spPr>
        <p:txBody>
          <a:bodyPr/>
          <a:lstStyle/>
          <a:p>
            <a:endParaRPr lang="en-US" dirty="0"/>
          </a:p>
        </p:txBody>
      </p:sp>
      <p:pic>
        <p:nvPicPr>
          <p:cNvPr id="8" name="Picture 7" descr="10991191_1015211851841494_2819835707222389504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78075"/>
            <a:ext cx="4049060" cy="5979925"/>
          </a:xfrm>
          <a:prstGeom prst="rect">
            <a:avLst/>
          </a:prstGeom>
        </p:spPr>
      </p:pic>
      <p:sp>
        <p:nvSpPr>
          <p:cNvPr id="9" name="Content Placeholder 2"/>
          <p:cNvSpPr>
            <a:spLocks noGrp="1"/>
          </p:cNvSpPr>
          <p:nvPr>
            <p:ph idx="1"/>
          </p:nvPr>
        </p:nvSpPr>
        <p:spPr>
          <a:xfrm>
            <a:off x="4049060" y="878075"/>
            <a:ext cx="5094940" cy="5979925"/>
          </a:xfrm>
        </p:spPr>
        <p:txBody>
          <a:bodyPr>
            <a:normAutofit/>
          </a:bodyPr>
          <a:lstStyle/>
          <a:p>
            <a:pPr marL="0" indent="0" algn="just">
              <a:lnSpc>
                <a:spcPct val="130000"/>
              </a:lnSpc>
              <a:buNone/>
            </a:pPr>
            <a:r>
              <a:rPr lang="en-US" sz="2400" dirty="0" err="1" smtClean="0">
                <a:solidFill>
                  <a:srgbClr val="000090"/>
                </a:solidFill>
                <a:latin typeface="Khmer OS"/>
                <a:cs typeface="Khmer OS"/>
              </a:rPr>
              <a:t>ការសិក្សាស្រាវជ្រាវនេះបានបង្កើតឡើង</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ដើម្បីស្វែងយល់អំពី</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មជ្ឈដ្ឋានស្រាវជ្រាវក្នុងប្រទេសកម្ពុជា</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និងព្យាយាមឆ្លើយតបនឹងសំនួរដ៏សំខាន់ៈ</a:t>
            </a:r>
            <a:r>
              <a:rPr lang="en-US" sz="2400" dirty="0" err="1" smtClean="0">
                <a:solidFill>
                  <a:srgbClr val="FF0000"/>
                </a:solidFill>
                <a:latin typeface="Khmer OS"/>
                <a:cs typeface="Khmer OS"/>
              </a:rPr>
              <a:t>ការស្រាវជ្រាវជាអ្វី</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របៀបណា</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ដោយនរណាឬវិទ្យាស្ថានណា</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ក្នុងគោលបំណងអ្វី</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និងមានធនធានអ្វីខ្លះ</a:t>
            </a:r>
            <a:r>
              <a:rPr lang="en-US" sz="2400" dirty="0" smtClean="0">
                <a:solidFill>
                  <a:srgbClr val="FF0000"/>
                </a:solidFill>
                <a:latin typeface="Khmer OS"/>
                <a:cs typeface="Khmer OS"/>
              </a:rPr>
              <a:t>? </a:t>
            </a:r>
          </a:p>
          <a:p>
            <a:pPr marL="0" indent="0" algn="just">
              <a:lnSpc>
                <a:spcPct val="130000"/>
              </a:lnSpc>
              <a:buNone/>
            </a:pPr>
            <a:r>
              <a:rPr lang="en-US" sz="2400" dirty="0" err="1" smtClean="0">
                <a:solidFill>
                  <a:srgbClr val="FF0000"/>
                </a:solidFill>
                <a:latin typeface="Khmer OS"/>
                <a:cs typeface="Khmer OS"/>
              </a:rPr>
              <a:t>ហើយគោលបំណងរួមគឺដើម្បីស្រាវជ្រាវទុកជាឯកសារ</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និងលើកកម្ពស់មជ្ឈដ្ឋានស្រាវជ្រាវនៅក្នុងប្រទេសកម្ពុជា</a:t>
            </a:r>
            <a:r>
              <a:rPr lang="en-US" sz="2400" dirty="0" smtClean="0">
                <a:solidFill>
                  <a:srgbClr val="FF0000"/>
                </a:solidFill>
                <a:latin typeface="Khmer OS"/>
                <a:cs typeface="Khmer OS"/>
              </a:rPr>
              <a:t>។</a:t>
            </a:r>
            <a:endParaRPr lang="en-US" sz="2400" dirty="0">
              <a:solidFill>
                <a:srgbClr val="FF0000"/>
              </a:solidFill>
              <a:latin typeface="Khmer OS"/>
              <a:cs typeface="Khmer OS"/>
            </a:endParaRPr>
          </a:p>
        </p:txBody>
      </p:sp>
    </p:spTree>
    <p:extLst>
      <p:ext uri="{BB962C8B-B14F-4D97-AF65-F5344CB8AC3E}">
        <p14:creationId xmlns:p14="http://schemas.microsoft.com/office/powerpoint/2010/main" val="4195618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11031"/>
          </a:xfrm>
          <a:solidFill>
            <a:srgbClr val="C6D9F1"/>
          </a:solidFill>
          <a:ln>
            <a:solidFill>
              <a:srgbClr val="4F81BD"/>
            </a:solidFill>
          </a:ln>
        </p:spPr>
        <p:style>
          <a:lnRef idx="2">
            <a:schemeClr val="accent1"/>
          </a:lnRef>
          <a:fillRef idx="1">
            <a:schemeClr val="lt1"/>
          </a:fillRef>
          <a:effectRef idx="0">
            <a:schemeClr val="accent1"/>
          </a:effectRef>
          <a:fontRef idx="minor">
            <a:schemeClr val="dk1"/>
          </a:fontRef>
        </p:style>
        <p:txBody>
          <a:bodyPr>
            <a:normAutofit fontScale="90000"/>
          </a:bodyPr>
          <a:lstStyle/>
          <a:p>
            <a:r>
              <a:rPr lang="km-KH" sz="2700" dirty="0" smtClean="0">
                <a:solidFill>
                  <a:srgbClr val="000090"/>
                </a:solidFill>
                <a:latin typeface="Khmer OS Muol Pali" panose="02000500000000020004" pitchFamily="2" charset="0"/>
                <a:cs typeface="Khmer OS Muol Pali" panose="02000500000000020004" pitchFamily="2" charset="0"/>
              </a:rPr>
              <a:t> </a:t>
            </a:r>
            <a:br>
              <a:rPr lang="km-KH" sz="2700" dirty="0" smtClean="0">
                <a:solidFill>
                  <a:srgbClr val="000090"/>
                </a:solidFill>
                <a:latin typeface="Khmer OS Muol Pali" panose="02000500000000020004" pitchFamily="2" charset="0"/>
                <a:cs typeface="Khmer OS Muol Pali" panose="02000500000000020004" pitchFamily="2" charset="0"/>
              </a:rPr>
            </a:br>
            <a:r>
              <a:rPr lang="km-KH" sz="2700" dirty="0">
                <a:solidFill>
                  <a:srgbClr val="000090"/>
                </a:solidFill>
                <a:latin typeface="Khmer OS Muol Pali" panose="02000500000000020004" pitchFamily="2" charset="0"/>
                <a:cs typeface="Khmer OS Muol Pali" panose="02000500000000020004" pitchFamily="2" charset="0"/>
              </a:rPr>
              <a:t/>
            </a:r>
            <a:br>
              <a:rPr lang="km-KH" sz="2700" dirty="0">
                <a:solidFill>
                  <a:srgbClr val="000090"/>
                </a:solidFill>
                <a:latin typeface="Khmer OS Muol Pali" panose="02000500000000020004" pitchFamily="2" charset="0"/>
                <a:cs typeface="Khmer OS Muol Pali" panose="02000500000000020004" pitchFamily="2" charset="0"/>
              </a:rPr>
            </a:br>
            <a:r>
              <a:rPr lang="km-KH" sz="2700" dirty="0" smtClean="0">
                <a:solidFill>
                  <a:srgbClr val="000090"/>
                </a:solidFill>
                <a:latin typeface="Khmer OS Muol Light" panose="02000500000000020004" pitchFamily="2" charset="0"/>
                <a:cs typeface="Khmer OS Muol Light" panose="02000500000000020004" pitchFamily="2" charset="0"/>
              </a:rPr>
              <a:t>          </a:t>
            </a:r>
            <a:r>
              <a:rPr lang="km-KH" sz="2200" dirty="0" smtClean="0">
                <a:solidFill>
                  <a:srgbClr val="000090"/>
                </a:solidFill>
                <a:latin typeface="Khmer OS Muol Light" panose="02000500000000020004" pitchFamily="2" charset="0"/>
                <a:cs typeface="Khmer OS Muol Light" panose="02000500000000020004" pitchFamily="2" charset="0"/>
              </a:rPr>
              <a:t> </a:t>
            </a:r>
            <a:r>
              <a:rPr lang="km-KH" sz="2200" dirty="0">
                <a:solidFill>
                  <a:srgbClr val="000090"/>
                </a:solidFill>
                <a:latin typeface="Khmer OS Muol Light" panose="02000500000000020004" pitchFamily="2" charset="0"/>
                <a:cs typeface="Khmer OS Muol Light" panose="02000500000000020004" pitchFamily="2" charset="0"/>
              </a:rPr>
              <a:t>វ</a:t>
            </a:r>
            <a:r>
              <a:rPr lang="km-KH" sz="2200" dirty="0" smtClean="0">
                <a:solidFill>
                  <a:srgbClr val="000090"/>
                </a:solidFill>
                <a:latin typeface="Khmer OS Muol Light" panose="02000500000000020004" pitchFamily="2" charset="0"/>
                <a:cs typeface="Khmer OS Muol Light" panose="02000500000000020004" pitchFamily="2" charset="0"/>
              </a:rPr>
              <a:t>ិទ្យាស្ថានខ្មែរ សំរាប់សហប្រតិបត្តិការ និងសន្តិភាព</a:t>
            </a:r>
            <a:r>
              <a:rPr lang="km-KH" sz="2700" dirty="0" smtClean="0">
                <a:solidFill>
                  <a:srgbClr val="000090"/>
                </a:solidFill>
                <a:latin typeface="Khmer OS Muol Light" panose="02000500000000020004" pitchFamily="2" charset="0"/>
                <a:cs typeface="Khmer OS Muol Light" panose="02000500000000020004" pitchFamily="2" charset="0"/>
              </a:rPr>
              <a:t/>
            </a:r>
            <a:br>
              <a:rPr lang="km-KH" sz="2700" dirty="0" smtClean="0">
                <a:solidFill>
                  <a:srgbClr val="000090"/>
                </a:solidFill>
                <a:latin typeface="Khmer OS Muol Light" panose="02000500000000020004" pitchFamily="2" charset="0"/>
                <a:cs typeface="Khmer OS Muol Light" panose="02000500000000020004" pitchFamily="2" charset="0"/>
              </a:rPr>
            </a:br>
            <a:r>
              <a:rPr lang="km-KH" sz="2700" dirty="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Book Antiqua" panose="02040602050305030304" pitchFamily="18" charset="0"/>
                <a:cs typeface="Khmer OS Muol Pali" panose="02000500000000020004" pitchFamily="2" charset="0"/>
              </a:rPr>
              <a:t>Cambodian Institute for Cooperation and Peace</a:t>
            </a:r>
            <a: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nl-NL"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q</a:t>
            </a:r>
            <a:endParaRPr lang="en-US" dirty="0"/>
          </a:p>
        </p:txBody>
      </p:sp>
      <p:sp>
        <p:nvSpPr>
          <p:cNvPr id="3" name="Subtitle 2"/>
          <p:cNvSpPr>
            <a:spLocks noGrp="1"/>
          </p:cNvSpPr>
          <p:nvPr>
            <p:ph type="subTitle" idx="1"/>
          </p:nvPr>
        </p:nvSpPr>
        <p:spPr>
          <a:xfrm>
            <a:off x="0" y="1755054"/>
            <a:ext cx="9144000" cy="5088193"/>
          </a:xfrm>
          <a:solidFill>
            <a:schemeClr val="accent5">
              <a:lumMod val="20000"/>
              <a:lumOff val="80000"/>
            </a:schemeClr>
          </a:solidFill>
        </p:spPr>
        <p:txBody>
          <a:bodyPr>
            <a:normAutofit fontScale="25000" lnSpcReduction="20000"/>
          </a:bodyPr>
          <a:lstStyle/>
          <a:p>
            <a:endParaRPr lang="en-US" b="1" baseline="30000" dirty="0" smtClean="0">
              <a:latin typeface="Book Antiqua"/>
              <a:cs typeface="Book Antiqua"/>
            </a:endParaRPr>
          </a:p>
          <a:p>
            <a:endParaRPr lang="en-US" sz="3600" baseline="30000" dirty="0" smtClean="0"/>
          </a:p>
          <a:p>
            <a:endParaRPr lang="en-US" sz="3400" b="1" i="1" baseline="30000" dirty="0" smtClean="0">
              <a:solidFill>
                <a:schemeClr val="tx1"/>
              </a:solidFill>
              <a:latin typeface="Book Antiqua"/>
              <a:cs typeface="Book Antiqua"/>
            </a:endParaRPr>
          </a:p>
          <a:p>
            <a:endParaRPr lang="en-US" sz="3400" b="1" i="1" baseline="30000" dirty="0">
              <a:solidFill>
                <a:schemeClr val="tx1"/>
              </a:solidFill>
              <a:latin typeface="Book Antiqua"/>
              <a:cs typeface="Book Antiqua"/>
            </a:endParaRPr>
          </a:p>
          <a:p>
            <a:endParaRPr lang="en-US" sz="3600" b="1" i="1" baseline="30000" dirty="0" smtClean="0">
              <a:solidFill>
                <a:schemeClr val="tx1"/>
              </a:solidFill>
              <a:latin typeface="Book Antiqua"/>
              <a:cs typeface="Book Antiqua"/>
            </a:endParaRPr>
          </a:p>
          <a:p>
            <a:endParaRPr lang="en-US" sz="3600" b="1" i="1" baseline="30000" dirty="0" smtClean="0">
              <a:solidFill>
                <a:schemeClr val="tx1"/>
              </a:solidFill>
              <a:latin typeface="Book Antiqua"/>
              <a:cs typeface="Book Antiqua"/>
            </a:endParaRPr>
          </a:p>
          <a:p>
            <a:r>
              <a:rPr lang="en-US" sz="4000" b="1" dirty="0"/>
              <a:t>Dissemination of Findings and Doing Research Website</a:t>
            </a:r>
            <a:endParaRPr lang="en-US" sz="4000" dirty="0"/>
          </a:p>
          <a:p>
            <a:endParaRPr lang="en-GB" sz="4000" b="1" dirty="0" smtClean="0"/>
          </a:p>
          <a:p>
            <a:endParaRPr lang="en-US" b="1" dirty="0" smtClean="0"/>
          </a:p>
          <a:p>
            <a:endParaRPr lang="en-US" sz="3800" b="1" dirty="0">
              <a:solidFill>
                <a:schemeClr val="tx1"/>
              </a:solidFill>
              <a:latin typeface="Book Antiqua"/>
              <a:cs typeface="Book Antiqua"/>
            </a:endParaRPr>
          </a:p>
          <a:p>
            <a:pPr>
              <a:spcBef>
                <a:spcPts val="1080"/>
              </a:spcBef>
            </a:pPr>
            <a:endParaRPr lang="en-US" sz="7000" b="1" dirty="0" smtClean="0">
              <a:solidFill>
                <a:srgbClr val="000090"/>
              </a:solidFill>
              <a:latin typeface="Khmer OS"/>
              <a:cs typeface="Khmer OS"/>
            </a:endParaRPr>
          </a:p>
          <a:p>
            <a:pPr>
              <a:spcBef>
                <a:spcPts val="1080"/>
              </a:spcBef>
            </a:pPr>
            <a:r>
              <a:rPr lang="en-US" sz="7600" b="1" dirty="0" err="1" smtClean="0">
                <a:solidFill>
                  <a:srgbClr val="000090"/>
                </a:solidFill>
                <a:latin typeface="Khmer OS"/>
                <a:cs typeface="Khmer OS"/>
              </a:rPr>
              <a:t>បទបង្ហាញស្តីពីលទ្ធផល</a:t>
            </a:r>
            <a:r>
              <a:rPr lang="en-US" sz="7600" b="1" dirty="0" smtClean="0">
                <a:solidFill>
                  <a:srgbClr val="000090"/>
                </a:solidFill>
                <a:latin typeface="Khmer OS"/>
                <a:cs typeface="Khmer OS"/>
              </a:rPr>
              <a:t> </a:t>
            </a:r>
            <a:r>
              <a:rPr lang="en-US" sz="7600" b="1" dirty="0" err="1" smtClean="0">
                <a:solidFill>
                  <a:srgbClr val="000090"/>
                </a:solidFill>
                <a:latin typeface="Khmer OS"/>
                <a:cs typeface="Khmer OS"/>
              </a:rPr>
              <a:t>និង</a:t>
            </a:r>
            <a:r>
              <a:rPr lang="en-US" sz="7600" b="1" dirty="0" smtClean="0">
                <a:solidFill>
                  <a:srgbClr val="000090"/>
                </a:solidFill>
                <a:latin typeface="Khmer OS"/>
                <a:cs typeface="Khmer OS"/>
              </a:rPr>
              <a:t> </a:t>
            </a:r>
            <a:r>
              <a:rPr lang="en-US" sz="7600" b="1" dirty="0" err="1" smtClean="0">
                <a:solidFill>
                  <a:srgbClr val="000090"/>
                </a:solidFill>
                <a:latin typeface="Khmer OS"/>
                <a:cs typeface="Khmer OS"/>
              </a:rPr>
              <a:t>វេបសាយស្រាវជ្រាវលើប្រធានបទ</a:t>
            </a:r>
            <a:endParaRPr lang="en-US" sz="7600" dirty="0">
              <a:solidFill>
                <a:srgbClr val="000090"/>
              </a:solidFill>
              <a:latin typeface="Khmer OS"/>
              <a:cs typeface="Khmer OS"/>
            </a:endParaRPr>
          </a:p>
          <a:p>
            <a:pPr>
              <a:spcBef>
                <a:spcPts val="1080"/>
              </a:spcBef>
            </a:pPr>
            <a:r>
              <a:rPr lang="en-GB" sz="7600" b="1" dirty="0" smtClean="0">
                <a:solidFill>
                  <a:srgbClr val="000090"/>
                </a:solidFill>
                <a:latin typeface="Khmer OS"/>
                <a:cs typeface="Khmer OS"/>
              </a:rPr>
              <a:t>“</a:t>
            </a:r>
            <a:r>
              <a:rPr lang="en-GB" sz="7600" b="1" dirty="0" err="1" smtClean="0">
                <a:solidFill>
                  <a:srgbClr val="000090"/>
                </a:solidFill>
                <a:latin typeface="Khmer OS"/>
                <a:cs typeface="Khmer OS"/>
              </a:rPr>
              <a:t>ការស្រាវជ្រាវនៅកម្ពុជា</a:t>
            </a:r>
            <a:r>
              <a:rPr lang="en-GB" sz="7600" b="1" dirty="0" smtClean="0">
                <a:solidFill>
                  <a:srgbClr val="000090"/>
                </a:solidFill>
                <a:latin typeface="Khmer OS"/>
                <a:cs typeface="Khmer OS"/>
              </a:rPr>
              <a:t>: </a:t>
            </a:r>
            <a:r>
              <a:rPr lang="en-GB" sz="7600" b="1" dirty="0" err="1" smtClean="0">
                <a:solidFill>
                  <a:srgbClr val="000090"/>
                </a:solidFill>
                <a:latin typeface="Khmer OS"/>
                <a:cs typeface="Khmer OS"/>
              </a:rPr>
              <a:t>ការបង្កើតគំរូនៃគម្រោងកសាងសមត្ថភាព</a:t>
            </a:r>
            <a:r>
              <a:rPr lang="en-GB" sz="7600" b="1" dirty="0" smtClean="0">
                <a:solidFill>
                  <a:srgbClr val="000090"/>
                </a:solidFill>
                <a:latin typeface="Khmer OS"/>
                <a:cs typeface="Khmer OS"/>
              </a:rPr>
              <a:t>” </a:t>
            </a:r>
          </a:p>
          <a:p>
            <a:pPr>
              <a:spcBef>
                <a:spcPts val="1080"/>
              </a:spcBef>
            </a:pPr>
            <a:endParaRPr lang="en-GB" sz="7600" b="1" dirty="0" smtClean="0">
              <a:solidFill>
                <a:srgbClr val="000090"/>
              </a:solidFill>
              <a:latin typeface="Khmer OS"/>
              <a:cs typeface="Khmer OS"/>
            </a:endParaRPr>
          </a:p>
          <a:p>
            <a:pPr>
              <a:spcBef>
                <a:spcPts val="0"/>
              </a:spcBef>
              <a:spcAft>
                <a:spcPts val="600"/>
              </a:spcAft>
            </a:pPr>
            <a:r>
              <a:rPr lang="en-US" sz="7200" b="1" dirty="0">
                <a:solidFill>
                  <a:srgbClr val="000090"/>
                </a:solidFill>
                <a:latin typeface="Book Antiqua"/>
                <a:cs typeface="Book Antiqua"/>
              </a:rPr>
              <a:t>Dissemination of Findings and Doing Research Website</a:t>
            </a:r>
            <a:endParaRPr lang="en-US" sz="7200" dirty="0">
              <a:solidFill>
                <a:srgbClr val="000090"/>
              </a:solidFill>
              <a:latin typeface="Book Antiqua"/>
              <a:cs typeface="Book Antiqua"/>
            </a:endParaRPr>
          </a:p>
          <a:p>
            <a:pPr>
              <a:spcBef>
                <a:spcPts val="0"/>
              </a:spcBef>
              <a:spcAft>
                <a:spcPts val="600"/>
              </a:spcAft>
            </a:pPr>
            <a:r>
              <a:rPr lang="en-GB" sz="7200" b="1" dirty="0">
                <a:solidFill>
                  <a:srgbClr val="000090"/>
                </a:solidFill>
                <a:latin typeface="Book Antiqua"/>
                <a:cs typeface="Book Antiqua"/>
              </a:rPr>
              <a:t>“Doing Research in Cambodia: Making Models that Build Capacity Project” </a:t>
            </a:r>
          </a:p>
          <a:p>
            <a:endParaRPr lang="en-GB" sz="7200" b="1" dirty="0">
              <a:solidFill>
                <a:srgbClr val="000090"/>
              </a:solidFill>
              <a:latin typeface="Book Antiqua"/>
              <a:cs typeface="Book Antiqua"/>
            </a:endParaRPr>
          </a:p>
          <a:p>
            <a:r>
              <a:rPr lang="id-ID" sz="7200" b="1" dirty="0" smtClean="0">
                <a:solidFill>
                  <a:srgbClr val="000090"/>
                </a:solidFill>
                <a:latin typeface="Khmer OS"/>
                <a:cs typeface="Khmer OS"/>
              </a:rPr>
              <a:t>ពូ សុវចនា និងក្រុមស្រាវជ្រាវ</a:t>
            </a:r>
            <a:r>
              <a:rPr lang="id-ID" sz="7200" b="1" dirty="0" smtClean="0">
                <a:solidFill>
                  <a:srgbClr val="000090"/>
                </a:solidFill>
                <a:latin typeface="Book Antiqua"/>
                <a:cs typeface="Book Antiqua"/>
              </a:rPr>
              <a:t> </a:t>
            </a:r>
          </a:p>
          <a:p>
            <a:r>
              <a:rPr lang="id-ID" sz="7200" b="1" dirty="0">
                <a:solidFill>
                  <a:srgbClr val="000090"/>
                </a:solidFill>
                <a:latin typeface="Book Antiqua"/>
                <a:cs typeface="Book Antiqua"/>
              </a:rPr>
              <a:t>Pou Sovachana and the Research </a:t>
            </a:r>
            <a:r>
              <a:rPr lang="id-ID" sz="7200" b="1" dirty="0" smtClean="0">
                <a:solidFill>
                  <a:srgbClr val="000090"/>
                </a:solidFill>
                <a:latin typeface="Book Antiqua"/>
                <a:cs typeface="Book Antiqua"/>
              </a:rPr>
              <a:t>Team</a:t>
            </a:r>
            <a:endParaRPr lang="en-US" sz="7200" dirty="0">
              <a:solidFill>
                <a:srgbClr val="000090"/>
              </a:solidFill>
              <a:latin typeface="Book Antiqua"/>
              <a:cs typeface="Book Antiqua"/>
            </a:endParaRPr>
          </a:p>
          <a:p>
            <a:r>
              <a:rPr lang="en-US" sz="7200" b="1" dirty="0">
                <a:solidFill>
                  <a:srgbClr val="000090"/>
                </a:solidFill>
                <a:latin typeface="Book Antiqua"/>
                <a:cs typeface="Book Antiqua"/>
              </a:rPr>
              <a:t> </a:t>
            </a:r>
            <a:endParaRPr lang="en-US" sz="7200" dirty="0">
              <a:solidFill>
                <a:srgbClr val="000090"/>
              </a:solidFill>
              <a:latin typeface="Book Antiqua"/>
              <a:cs typeface="Book Antiqua"/>
            </a:endParaRPr>
          </a:p>
          <a:p>
            <a:r>
              <a:rPr lang="en-US" sz="7200" b="1" dirty="0" err="1" smtClean="0">
                <a:solidFill>
                  <a:srgbClr val="000090"/>
                </a:solidFill>
                <a:latin typeface="Khmer OS"/>
                <a:cs typeface="Khmer OS"/>
              </a:rPr>
              <a:t>សាកលវិទ្យាល័</a:t>
            </a:r>
            <a:r>
              <a:rPr lang="en-US" sz="7200" b="1" dirty="0" err="1" smtClean="0">
                <a:solidFill>
                  <a:srgbClr val="000090"/>
                </a:solidFill>
                <a:latin typeface="Khmer OS"/>
                <a:cs typeface="Khmer OS"/>
              </a:rPr>
              <a:t>យ</a:t>
            </a:r>
            <a:r>
              <a:rPr lang="km-KH" sz="7200" b="1" dirty="0" smtClean="0">
                <a:solidFill>
                  <a:srgbClr val="000090"/>
                </a:solidFill>
                <a:latin typeface="Khmer OS"/>
                <a:cs typeface="Khmer OS"/>
              </a:rPr>
              <a:t>សៅស៏អ៊ីសថ៏អេយសៀ</a:t>
            </a:r>
            <a:r>
              <a:rPr lang="en-US" sz="7200" b="1" dirty="0" smtClean="0">
                <a:solidFill>
                  <a:srgbClr val="000090"/>
                </a:solidFill>
                <a:latin typeface="Khmer OS"/>
                <a:cs typeface="Khmer OS"/>
              </a:rPr>
              <a:t> </a:t>
            </a:r>
            <a:r>
              <a:rPr lang="en-US" sz="7200" b="1" dirty="0">
                <a:solidFill>
                  <a:srgbClr val="000090"/>
                </a:solidFill>
                <a:latin typeface="Times New Roman"/>
                <a:cs typeface="Khmer OS"/>
              </a:rPr>
              <a:t>(</a:t>
            </a:r>
            <a:r>
              <a:rPr lang="en-US" sz="7200" b="1" dirty="0" smtClean="0">
                <a:solidFill>
                  <a:srgbClr val="000090"/>
                </a:solidFill>
                <a:latin typeface="Times New Roman"/>
                <a:cs typeface="Khmer OS"/>
              </a:rPr>
              <a:t>University of South East Asia</a:t>
            </a:r>
            <a:r>
              <a:rPr lang="en-US" sz="7200" b="1" dirty="0" smtClean="0">
                <a:solidFill>
                  <a:srgbClr val="000090"/>
                </a:solidFill>
                <a:latin typeface="Times New Roman"/>
                <a:cs typeface="Times New Roman"/>
              </a:rPr>
              <a:t>)</a:t>
            </a:r>
            <a:endParaRPr lang="en-US" sz="7200" dirty="0">
              <a:solidFill>
                <a:srgbClr val="000090"/>
              </a:solidFill>
              <a:latin typeface="Times New Roman"/>
              <a:cs typeface="Times New Roman"/>
            </a:endParaRPr>
          </a:p>
          <a:p>
            <a:r>
              <a:rPr lang="en-US" sz="7200" b="1" dirty="0">
                <a:solidFill>
                  <a:srgbClr val="000090"/>
                </a:solidFill>
                <a:latin typeface="Khmer OS"/>
                <a:cs typeface="Khmer OS"/>
              </a:rPr>
              <a:t> </a:t>
            </a:r>
            <a:r>
              <a:rPr lang="en-US" sz="7200" b="1" dirty="0" smtClean="0">
                <a:solidFill>
                  <a:srgbClr val="000090"/>
                </a:solidFill>
                <a:latin typeface="Khmer OS"/>
                <a:cs typeface="Khmer OS"/>
              </a:rPr>
              <a:t>០</a:t>
            </a:r>
            <a:r>
              <a:rPr lang="km-KH" sz="7200" b="1" dirty="0" smtClean="0">
                <a:solidFill>
                  <a:srgbClr val="000090"/>
                </a:solidFill>
                <a:latin typeface="Khmer OS"/>
                <a:cs typeface="Khmer OS"/>
              </a:rPr>
              <a:t>៦</a:t>
            </a:r>
            <a:r>
              <a:rPr lang="en-US" sz="7200" b="1" dirty="0" smtClean="0">
                <a:solidFill>
                  <a:srgbClr val="000090"/>
                </a:solidFill>
                <a:latin typeface="Khmer OS"/>
                <a:cs typeface="Khmer OS"/>
              </a:rPr>
              <a:t> </a:t>
            </a:r>
            <a:r>
              <a:rPr lang="en-US" sz="7200" b="1" dirty="0" err="1" smtClean="0">
                <a:solidFill>
                  <a:srgbClr val="000090"/>
                </a:solidFill>
                <a:latin typeface="Khmer OS"/>
                <a:cs typeface="Khmer OS"/>
              </a:rPr>
              <a:t>មករា</a:t>
            </a:r>
            <a:r>
              <a:rPr lang="en-US" sz="7200" b="1" dirty="0">
                <a:solidFill>
                  <a:srgbClr val="000090"/>
                </a:solidFill>
                <a:latin typeface="Khmer OS"/>
                <a:cs typeface="Khmer OS"/>
              </a:rPr>
              <a:t> </a:t>
            </a:r>
            <a:r>
              <a:rPr lang="en-US" sz="7200" b="1" dirty="0" smtClean="0">
                <a:solidFill>
                  <a:srgbClr val="000090"/>
                </a:solidFill>
                <a:latin typeface="Khmer OS"/>
                <a:cs typeface="Khmer OS"/>
              </a:rPr>
              <a:t>២០១៥ ៨:៣០ </a:t>
            </a:r>
            <a:r>
              <a:rPr lang="en-US" sz="7200" b="1" dirty="0" err="1" smtClean="0">
                <a:solidFill>
                  <a:srgbClr val="000090"/>
                </a:solidFill>
                <a:latin typeface="Khmer OS"/>
                <a:cs typeface="Khmer OS"/>
              </a:rPr>
              <a:t>នាទីព្រឹក</a:t>
            </a:r>
            <a:r>
              <a:rPr lang="en-US" sz="7200" b="1" dirty="0" smtClean="0">
                <a:solidFill>
                  <a:srgbClr val="000090"/>
                </a:solidFill>
                <a:latin typeface="Khmer OS"/>
                <a:cs typeface="Khmer OS"/>
              </a:rPr>
              <a:t> </a:t>
            </a:r>
            <a:r>
              <a:rPr lang="en-US" sz="7200" b="1" dirty="0" err="1" smtClean="0">
                <a:solidFill>
                  <a:srgbClr val="000090"/>
                </a:solidFill>
                <a:latin typeface="Khmer OS"/>
                <a:cs typeface="Khmer OS"/>
              </a:rPr>
              <a:t>ដល</a:t>
            </a:r>
            <a:r>
              <a:rPr lang="en-US" sz="7200" b="1" dirty="0" smtClean="0">
                <a:solidFill>
                  <a:srgbClr val="000090"/>
                </a:solidFill>
                <a:latin typeface="Khmer OS"/>
                <a:cs typeface="Khmer OS"/>
              </a:rPr>
              <a:t>់ ១១ </a:t>
            </a:r>
            <a:r>
              <a:rPr lang="en-US" sz="7200" b="1" dirty="0" err="1" smtClean="0">
                <a:solidFill>
                  <a:srgbClr val="000090"/>
                </a:solidFill>
                <a:latin typeface="Khmer OS"/>
                <a:cs typeface="Khmer OS"/>
              </a:rPr>
              <a:t>ថ្ងៃត្រង</a:t>
            </a:r>
            <a:r>
              <a:rPr lang="en-US" sz="7200" b="1" dirty="0" smtClean="0">
                <a:solidFill>
                  <a:srgbClr val="000090"/>
                </a:solidFill>
                <a:latin typeface="Khmer OS"/>
                <a:cs typeface="Khmer OS"/>
              </a:rPr>
              <a:t>់</a:t>
            </a:r>
          </a:p>
          <a:p>
            <a:r>
              <a:rPr lang="en-US" sz="7200" b="1" dirty="0" smtClean="0">
                <a:solidFill>
                  <a:srgbClr val="000090"/>
                </a:solidFill>
                <a:latin typeface="Times New Roman"/>
                <a:cs typeface="Times New Roman"/>
              </a:rPr>
              <a:t>0</a:t>
            </a:r>
            <a:r>
              <a:rPr lang="en-US" sz="7200" b="1" dirty="0">
                <a:solidFill>
                  <a:srgbClr val="000090"/>
                </a:solidFill>
                <a:latin typeface="Times New Roman"/>
                <a:cs typeface="Times New Roman"/>
              </a:rPr>
              <a:t>6</a:t>
            </a:r>
            <a:r>
              <a:rPr lang="en-US" sz="7200" b="1" dirty="0" smtClean="0">
                <a:solidFill>
                  <a:srgbClr val="000090"/>
                </a:solidFill>
                <a:latin typeface="Times New Roman"/>
                <a:cs typeface="Times New Roman"/>
              </a:rPr>
              <a:t> </a:t>
            </a:r>
            <a:r>
              <a:rPr lang="en-US" sz="7200" b="1" dirty="0" smtClean="0">
                <a:solidFill>
                  <a:srgbClr val="000090"/>
                </a:solidFill>
                <a:latin typeface="Times New Roman"/>
                <a:cs typeface="Times New Roman"/>
              </a:rPr>
              <a:t>January 2015, </a:t>
            </a:r>
            <a:r>
              <a:rPr lang="en-US" sz="7200" b="1" dirty="0" smtClean="0">
                <a:solidFill>
                  <a:srgbClr val="000090"/>
                </a:solidFill>
                <a:latin typeface="Times New Roman"/>
                <a:cs typeface="Times New Roman"/>
              </a:rPr>
              <a:t>10:00 AM-12:00 pm</a:t>
            </a:r>
            <a:endParaRPr lang="en-US" sz="7200" b="1" dirty="0" smtClean="0">
              <a:solidFill>
                <a:srgbClr val="000090"/>
              </a:solidFill>
              <a:latin typeface="Times New Roman"/>
              <a:cs typeface="Times New Roman"/>
            </a:endParaRPr>
          </a:p>
          <a:p>
            <a:endParaRPr lang="en-US" sz="7200" dirty="0">
              <a:solidFill>
                <a:srgbClr val="000090"/>
              </a:solidFill>
              <a:latin typeface="Book Antiqua"/>
              <a:cs typeface="Book Antiqua"/>
            </a:endParaRPr>
          </a:p>
          <a:p>
            <a:endParaRPr lang="en-US" sz="6000" b="1" i="1" baseline="30000" dirty="0" smtClean="0">
              <a:solidFill>
                <a:srgbClr val="3366FF"/>
              </a:solidFill>
              <a:latin typeface="Book Antiqua"/>
              <a:cs typeface="Book Antiqua"/>
            </a:endParaRPr>
          </a:p>
          <a:p>
            <a:endParaRPr lang="en-US" sz="6000" b="1" baseline="30000" dirty="0">
              <a:solidFill>
                <a:schemeClr val="tx1"/>
              </a:solidFill>
              <a:latin typeface="Book Antiqua"/>
              <a:cs typeface="Book Antiqua"/>
            </a:endParaRPr>
          </a:p>
          <a:p>
            <a:endParaRPr lang="en-US" sz="6000" b="1" baseline="30000" dirty="0"/>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29496" y="14749"/>
            <a:ext cx="1967317" cy="1296283"/>
          </a:xfrm>
          <a:prstGeom prst="rect">
            <a:avLst/>
          </a:prstGeom>
          <a:noFill/>
        </p:spPr>
      </p:pic>
      <p:pic>
        <p:nvPicPr>
          <p:cNvPr id="5" name="Picture 4"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1032"/>
            <a:ext cx="9144000" cy="1933776"/>
          </a:xfrm>
          <a:prstGeom prst="rect">
            <a:avLst/>
          </a:prstGeom>
        </p:spPr>
      </p:pic>
    </p:spTree>
    <p:extLst>
      <p:ext uri="{BB962C8B-B14F-4D97-AF65-F5344CB8AC3E}">
        <p14:creationId xmlns:p14="http://schemas.microsoft.com/office/powerpoint/2010/main" val="3485103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96283"/>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r>
              <a:rPr lang="nl-NL" sz="3600" dirty="0" smtClean="0">
                <a:solidFill>
                  <a:srgbClr val="000090"/>
                </a:solidFill>
                <a:latin typeface="Khmer OS Muol Light" panose="02000500000000020004" pitchFamily="2" charset="0"/>
                <a:cs typeface="Khmer OS Muol Light" panose="02000500000000020004" pitchFamily="2" charset="0"/>
              </a:rPr>
              <a:t>II.</a:t>
            </a:r>
            <a:r>
              <a:rPr lang="km-KH" sz="3600" dirty="0" smtClean="0">
                <a:solidFill>
                  <a:srgbClr val="000090"/>
                </a:solidFill>
                <a:latin typeface="Khmer OS Muol Light" panose="02000500000000020004" pitchFamily="2" charset="0"/>
                <a:cs typeface="Khmer OS Muol Light" panose="02000500000000020004" pitchFamily="2" charset="0"/>
              </a:rPr>
              <a:t> </a:t>
            </a:r>
            <a:r>
              <a:rPr lang="en-US" sz="3600" dirty="0" err="1" smtClean="0">
                <a:solidFill>
                  <a:srgbClr val="000090"/>
                </a:solidFill>
                <a:latin typeface="Khmer OS Muol Light" panose="02000500000000020004" pitchFamily="2" charset="0"/>
                <a:cs typeface="Khmer OS Muol Light" panose="02000500000000020004" pitchFamily="2" charset="0"/>
              </a:rPr>
              <a:t>បញ្ហាប្រឈម</a:t>
            </a:r>
            <a:r>
              <a:rPr lang="en-US" sz="3600" dirty="0" smtClean="0">
                <a:solidFill>
                  <a:srgbClr val="000090"/>
                </a:solidFill>
                <a:latin typeface="Khmer OS Muol Light" panose="02000500000000020004" pitchFamily="2" charset="0"/>
                <a:cs typeface="Khmer OS Muol Light" panose="02000500000000020004" pitchFamily="2" charset="0"/>
              </a:rPr>
              <a:t> </a:t>
            </a:r>
            <a:endParaRPr lang="en-US" sz="3600" dirty="0">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14748" y="1163553"/>
            <a:ext cx="9144000" cy="5694448"/>
          </a:xfrm>
          <a:solidFill>
            <a:schemeClr val="accent5">
              <a:lumMod val="20000"/>
              <a:lumOff val="80000"/>
            </a:schemeClr>
          </a:solidFill>
        </p:spPr>
        <p:txBody>
          <a:bodyPr>
            <a:normAutofit/>
          </a:bodyPr>
          <a:lstStyle/>
          <a:p>
            <a:pPr marL="914400" lvl="1" indent="-457200" algn="just">
              <a:lnSpc>
                <a:spcPct val="130000"/>
              </a:lnSpc>
              <a:buFont typeface="Wingdings" charset="2"/>
              <a:buChar char="Ø"/>
            </a:pPr>
            <a:r>
              <a:rPr lang="en-US" sz="2400" dirty="0" err="1" smtClean="0">
                <a:solidFill>
                  <a:srgbClr val="FF0000"/>
                </a:solidFill>
                <a:latin typeface="Khmer OS"/>
                <a:cs typeface="Khmer OS"/>
              </a:rPr>
              <a:t>កង្វះអ្នកស្រាវជ្រាវបណ្តុះបណ្តាលក្នុងស្រុក</a:t>
            </a:r>
            <a:r>
              <a:rPr lang="en-US" sz="2400" dirty="0" smtClean="0">
                <a:solidFill>
                  <a:srgbClr val="FF0000"/>
                </a:solidFill>
                <a:latin typeface="Khmer OS"/>
                <a:cs typeface="Khmer OS"/>
              </a:rPr>
              <a:t> </a:t>
            </a:r>
            <a:r>
              <a:rPr lang="en-US" sz="2400" dirty="0" err="1" smtClean="0">
                <a:solidFill>
                  <a:srgbClr val="FF0000"/>
                </a:solidFill>
                <a:latin typeface="Khmer OS"/>
                <a:cs typeface="Khmer OS"/>
              </a:rPr>
              <a:t>ជាមួយនឹងការ</a:t>
            </a:r>
            <a:r>
              <a:rPr lang="en-US" sz="2400" dirty="0" smtClean="0">
                <a:solidFill>
                  <a:srgbClr val="FF0000"/>
                </a:solidFill>
                <a:latin typeface="Khmer OS"/>
                <a:cs typeface="Khmer OS"/>
              </a:rPr>
              <a:t/>
            </a:r>
            <a:br>
              <a:rPr lang="en-US" sz="2400" dirty="0" smtClean="0">
                <a:solidFill>
                  <a:srgbClr val="FF0000"/>
                </a:solidFill>
                <a:latin typeface="Khmer OS"/>
                <a:cs typeface="Khmer OS"/>
              </a:rPr>
            </a:br>
            <a:r>
              <a:rPr lang="en-US" sz="2400" dirty="0" err="1" smtClean="0">
                <a:solidFill>
                  <a:srgbClr val="FF0000"/>
                </a:solidFill>
                <a:latin typeface="Khmer OS"/>
                <a:cs typeface="Khmer OS"/>
              </a:rPr>
              <a:t>គាំទ្រពីហេដ្ឋារចនាសម្ព័ន្ធនៅឧត្តមសិក្សា</a:t>
            </a:r>
            <a:r>
              <a:rPr lang="en-US" sz="2400" dirty="0" smtClean="0">
                <a:solidFill>
                  <a:srgbClr val="FF0000"/>
                </a:solidFill>
                <a:latin typeface="Khmer OS"/>
                <a:cs typeface="Khmer OS"/>
              </a:rPr>
              <a:t>។</a:t>
            </a:r>
            <a:endParaRPr lang="en-US" sz="2400" dirty="0">
              <a:solidFill>
                <a:srgbClr val="FF0000"/>
              </a:solidFill>
              <a:latin typeface="Khmer OS"/>
              <a:cs typeface="Khmer OS"/>
            </a:endParaRPr>
          </a:p>
          <a:p>
            <a:pPr marL="914400" lvl="1" indent="-457200" algn="just">
              <a:lnSpc>
                <a:spcPct val="130000"/>
              </a:lnSpc>
              <a:buFont typeface="Wingdings" panose="05000000000000000000" pitchFamily="2" charset="2"/>
              <a:buChar char="Ø"/>
            </a:pPr>
            <a:r>
              <a:rPr lang="en-US" sz="2400" dirty="0" err="1" smtClean="0">
                <a:solidFill>
                  <a:srgbClr val="000090"/>
                </a:solidFill>
                <a:latin typeface="Khmer OS"/>
                <a:cs typeface="Khmer OS"/>
              </a:rPr>
              <a:t>ការខ្វះខាតឯកសារនិង</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មជ្ឈដ្ឋានស្រាវជ្រាវកម្ពុជាមានភាពទន់ខ្សោយ</a:t>
            </a:r>
            <a:r>
              <a:rPr lang="en-US" sz="2400" dirty="0" smtClean="0">
                <a:solidFill>
                  <a:srgbClr val="000090"/>
                </a:solidFill>
                <a:latin typeface="Khmer OS"/>
                <a:cs typeface="Khmer OS"/>
              </a:rPr>
              <a:t>។ </a:t>
            </a:r>
          </a:p>
          <a:p>
            <a:pPr marL="914400" lvl="1" indent="-457200" algn="just">
              <a:lnSpc>
                <a:spcPct val="130000"/>
              </a:lnSpc>
              <a:buFont typeface="Wingdings" panose="05000000000000000000" pitchFamily="2" charset="2"/>
              <a:buChar char="Ø"/>
            </a:pPr>
            <a:r>
              <a:rPr lang="en-US" sz="2400" dirty="0" err="1" smtClean="0">
                <a:solidFill>
                  <a:srgbClr val="000090"/>
                </a:solidFill>
                <a:latin typeface="Khmer OS"/>
                <a:cs typeface="Khmer OS"/>
              </a:rPr>
              <a:t>ភាពអវិជ្ជមាននៃលំហូរពត៌មានរវាងអ្នកនយោបាយ</a:t>
            </a:r>
            <a:r>
              <a:rPr lang="en-US" sz="2400" dirty="0" smtClean="0">
                <a:solidFill>
                  <a:srgbClr val="000090"/>
                </a:solidFill>
                <a:latin typeface="Khmer OS"/>
                <a:cs typeface="Khmer OS"/>
              </a:rPr>
              <a:t>។</a:t>
            </a:r>
            <a:endParaRPr lang="en-US" sz="2400" dirty="0">
              <a:solidFill>
                <a:srgbClr val="000090"/>
              </a:solidFill>
              <a:latin typeface="Khmer OS"/>
              <a:cs typeface="Khmer OS"/>
            </a:endParaRPr>
          </a:p>
          <a:p>
            <a:pPr marL="914400" lvl="1" indent="-457200" algn="just">
              <a:lnSpc>
                <a:spcPct val="130000"/>
              </a:lnSpc>
              <a:buFont typeface="Wingdings" panose="05000000000000000000" pitchFamily="2" charset="2"/>
              <a:buChar char="Ø"/>
            </a:pPr>
            <a:r>
              <a:rPr lang="en-US" sz="2400" dirty="0" err="1" smtClean="0">
                <a:solidFill>
                  <a:srgbClr val="000090"/>
                </a:solidFill>
                <a:latin typeface="Khmer OS"/>
                <a:cs typeface="Khmer OS"/>
              </a:rPr>
              <a:t>ការទទួលយកលទ្ធផលនៃការស្រាវជ្រាវនៅមានដែនកំណត</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ដែលជះឥទ្ធិពលលើគោលនយោបាយ</a:t>
            </a:r>
            <a:r>
              <a:rPr lang="en-US" sz="2400" dirty="0">
                <a:solidFill>
                  <a:srgbClr val="000090"/>
                </a:solidFill>
                <a:latin typeface="Khmer OS"/>
                <a:cs typeface="Khmer OS"/>
              </a:rPr>
              <a:t>។</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ការស្រាវជ្រាវមួយចំនួនធំបង្កើតឡើងដោយម្ចាស់ជំនួយ</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មានរយៈពេលខ្លី</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និង</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ផ្តួចផ្តើមដោយម្ចាស់កម្មវិធីតែប៉ុណ្ណោះ</a:t>
            </a:r>
            <a:r>
              <a:rPr lang="en-US" sz="2400" dirty="0" smtClean="0">
                <a:solidFill>
                  <a:srgbClr val="000090"/>
                </a:solidFill>
                <a:latin typeface="Khmer OS"/>
                <a:cs typeface="Khmer OS"/>
              </a:rPr>
              <a:t>។</a:t>
            </a:r>
          </a:p>
          <a:p>
            <a:pPr marL="914400" lvl="1" indent="-457200" algn="just">
              <a:lnSpc>
                <a:spcPct val="130000"/>
              </a:lnSpc>
              <a:buFont typeface="Wingdings" panose="05000000000000000000" pitchFamily="2" charset="2"/>
              <a:buChar char="Ø"/>
            </a:pPr>
            <a:r>
              <a:rPr lang="en-US" sz="2400" dirty="0" smtClean="0">
                <a:solidFill>
                  <a:srgbClr val="000090"/>
                </a:solidFill>
                <a:latin typeface="Khmer OS"/>
                <a:cs typeface="Khmer OS"/>
              </a:rPr>
              <a:t>ទិន្នន័យរបស់រដ្ឋាភិបាលមានដែនកំណត់ដើម្បីជំរុញបង្កើនដល់ការស្រាវជ្រាវ។</a:t>
            </a:r>
            <a:endParaRPr lang="en-US" sz="2400" dirty="0">
              <a:solidFill>
                <a:srgbClr val="000090"/>
              </a:solidFill>
              <a:latin typeface="Khmer OS"/>
              <a:cs typeface="Khmer OS"/>
            </a:endParaRPr>
          </a:p>
          <a:p>
            <a:pPr algn="just">
              <a:lnSpc>
                <a:spcPct val="130000"/>
              </a:lnSpc>
            </a:pPr>
            <a:endParaRPr lang="en-US" sz="2400" dirty="0">
              <a:latin typeface="Book Antiqua"/>
              <a:cs typeface="Book Antiqua"/>
            </a:endParaRPr>
          </a:p>
          <a:p>
            <a:pPr algn="just">
              <a:lnSpc>
                <a:spcPct val="130000"/>
              </a:lnSpc>
              <a:defRPr/>
            </a:pPr>
            <a:endParaRPr lang="en-US" sz="24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163552"/>
          </a:xfrm>
          <a:prstGeom prst="rect">
            <a:avLst/>
          </a:prstGeom>
          <a:noFill/>
        </p:spPr>
      </p:pic>
    </p:spTree>
    <p:extLst>
      <p:ext uri="{BB962C8B-B14F-4D97-AF65-F5344CB8AC3E}">
        <p14:creationId xmlns:p14="http://schemas.microsoft.com/office/powerpoint/2010/main" val="2035888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237294"/>
          </a:xfrm>
          <a:solidFill>
            <a:srgbClr val="C6D9F1"/>
          </a:solidFill>
        </p:spPr>
        <p:style>
          <a:lnRef idx="2">
            <a:schemeClr val="accent1"/>
          </a:lnRef>
          <a:fillRef idx="1">
            <a:schemeClr val="lt1"/>
          </a:fillRef>
          <a:effectRef idx="0">
            <a:schemeClr val="accent1"/>
          </a:effectRef>
          <a:fontRef idx="minor">
            <a:schemeClr val="dk1"/>
          </a:fontRef>
        </p:style>
        <p:txBody>
          <a:bodyPr>
            <a:noAutofit/>
          </a:bodyPr>
          <a:lstStyle/>
          <a:p>
            <a:pPr marL="800100" indent="-434975"/>
            <a:r>
              <a:rPr lang="km-KH" sz="2400" dirty="0" smtClean="0">
                <a:solidFill>
                  <a:srgbClr val="000090"/>
                </a:solidFill>
                <a:latin typeface="Khmer OS Moul"/>
                <a:cs typeface="Khmer OS Moul"/>
              </a:rPr>
              <a:t>                 </a:t>
            </a:r>
            <a:br>
              <a:rPr lang="km-KH" sz="2400" dirty="0" smtClean="0">
                <a:solidFill>
                  <a:srgbClr val="000090"/>
                </a:solidFill>
                <a:latin typeface="Khmer OS Moul"/>
                <a:cs typeface="Khmer OS Moul"/>
              </a:rPr>
            </a:br>
            <a:r>
              <a:rPr lang="km-KH" sz="2400" dirty="0" smtClean="0">
                <a:solidFill>
                  <a:srgbClr val="000090"/>
                </a:solidFill>
                <a:latin typeface="Khmer OS Muol Light" panose="02000500000000020004" pitchFamily="2" charset="0"/>
                <a:cs typeface="Khmer OS Muol Light" panose="02000500000000020004" pitchFamily="2" charset="0"/>
              </a:rPr>
              <a:t> </a:t>
            </a:r>
            <a:r>
              <a:rPr lang="en-US" sz="2400" dirty="0" smtClean="0">
                <a:solidFill>
                  <a:srgbClr val="000090"/>
                </a:solidFill>
                <a:latin typeface="Khmer OS Muol Light" panose="02000500000000020004" pitchFamily="2" charset="0"/>
                <a:cs typeface="Khmer OS Muol Light" panose="02000500000000020004" pitchFamily="2" charset="0"/>
              </a:rPr>
              <a:t/>
            </a:r>
            <a:br>
              <a:rPr lang="en-US" sz="2400" dirty="0" smtClean="0">
                <a:solidFill>
                  <a:srgbClr val="000090"/>
                </a:solidFill>
                <a:latin typeface="Khmer OS Muol Light" panose="02000500000000020004" pitchFamily="2" charset="0"/>
                <a:cs typeface="Khmer OS Muol Light" panose="02000500000000020004" pitchFamily="2" charset="0"/>
              </a:rPr>
            </a:br>
            <a:r>
              <a:rPr lang="en-US" sz="2400" dirty="0" smtClean="0">
                <a:solidFill>
                  <a:srgbClr val="000090"/>
                </a:solidFill>
                <a:latin typeface="Khmer OS Muol Light" panose="02000500000000020004" pitchFamily="2" charset="0"/>
                <a:cs typeface="Khmer OS Muol Light" panose="02000500000000020004" pitchFamily="2" charset="0"/>
              </a:rPr>
              <a:t>III. </a:t>
            </a:r>
            <a:r>
              <a:rPr lang="km-KH" sz="2400" dirty="0" smtClean="0">
                <a:solidFill>
                  <a:srgbClr val="000090"/>
                </a:solidFill>
                <a:latin typeface="Khmer OS Muol Light" panose="02000500000000020004" pitchFamily="2" charset="0"/>
                <a:cs typeface="Khmer OS Muol Light" panose="02000500000000020004" pitchFamily="2" charset="0"/>
              </a:rPr>
              <a:t> </a:t>
            </a:r>
            <a:r>
              <a:rPr lang="x-none" sz="2400" dirty="0">
                <a:solidFill>
                  <a:srgbClr val="000090"/>
                </a:solidFill>
                <a:latin typeface="Khmer OS Muol Light" panose="02000500000000020004" pitchFamily="2" charset="0"/>
                <a:cs typeface="Khmer OS Muol Light" panose="02000500000000020004" pitchFamily="2" charset="0"/>
              </a:rPr>
              <a:t>ម</a:t>
            </a:r>
            <a:r>
              <a:rPr lang="x-none" sz="2400" dirty="0" smtClean="0">
                <a:solidFill>
                  <a:srgbClr val="000090"/>
                </a:solidFill>
                <a:latin typeface="Khmer OS Muol Light" panose="02000500000000020004" pitchFamily="2" charset="0"/>
                <a:cs typeface="Khmer OS Muol Light" panose="02000500000000020004" pitchFamily="2" charset="0"/>
              </a:rPr>
              <a:t>ានវិធីសាស្ត្របី ទាញយកគោលនយោបាយ</a:t>
            </a:r>
            <a:r>
              <a:rPr lang="en-US" sz="2400" dirty="0" smtClean="0">
                <a:solidFill>
                  <a:srgbClr val="000090"/>
                </a:solidFill>
                <a:latin typeface="Khmer OS Muol Light" panose="02000500000000020004" pitchFamily="2" charset="0"/>
                <a:cs typeface="Khmer OS Muol Light" panose="02000500000000020004" pitchFamily="2" charset="0"/>
              </a:rPr>
              <a:t/>
            </a:r>
            <a:br>
              <a:rPr lang="en-US" sz="2400" dirty="0" smtClean="0">
                <a:solidFill>
                  <a:srgbClr val="000090"/>
                </a:solidFill>
                <a:latin typeface="Khmer OS Muol Light" panose="02000500000000020004" pitchFamily="2" charset="0"/>
                <a:cs typeface="Khmer OS Muol Light" panose="02000500000000020004" pitchFamily="2" charset="0"/>
              </a:rPr>
            </a:br>
            <a:r>
              <a:rPr lang="x-none" sz="2400" dirty="0" smtClean="0">
                <a:solidFill>
                  <a:srgbClr val="000090"/>
                </a:solidFill>
                <a:latin typeface="Khmer OS Muol Light" panose="02000500000000020004" pitchFamily="2" charset="0"/>
                <a:cs typeface="Khmer OS Muol Light" panose="02000500000000020004" pitchFamily="2" charset="0"/>
              </a:rPr>
              <a:t>ស្រាវជ្រាវ</a:t>
            </a:r>
            <a:br>
              <a:rPr lang="x-none" sz="2400" dirty="0" smtClean="0">
                <a:solidFill>
                  <a:srgbClr val="000090"/>
                </a:solidFill>
                <a:latin typeface="Khmer OS Muol Light" panose="02000500000000020004" pitchFamily="2" charset="0"/>
                <a:cs typeface="Khmer OS Muol Light" panose="02000500000000020004" pitchFamily="2" charset="0"/>
              </a:rPr>
            </a:br>
            <a:r>
              <a:rPr lang="x-none" sz="2400" dirty="0" smtClean="0">
                <a:solidFill>
                  <a:srgbClr val="000090"/>
                </a:solidFill>
                <a:latin typeface="Khmer OS Moul"/>
                <a:cs typeface="Khmer OS Moul"/>
              </a:rPr>
              <a:t/>
            </a:r>
            <a:br>
              <a:rPr lang="x-none" sz="2400" dirty="0" smtClean="0">
                <a:solidFill>
                  <a:srgbClr val="000090"/>
                </a:solidFill>
                <a:latin typeface="Khmer OS Moul"/>
                <a:cs typeface="Khmer OS Moul"/>
              </a:rPr>
            </a:br>
            <a:endParaRPr lang="en-US" sz="2400" dirty="0">
              <a:latin typeface="Khmer OS Moul"/>
              <a:cs typeface="Khmer OS Moul"/>
            </a:endParaRPr>
          </a:p>
        </p:txBody>
      </p:sp>
      <p:sp>
        <p:nvSpPr>
          <p:cNvPr id="3" name="Subtitle 2"/>
          <p:cNvSpPr>
            <a:spLocks noGrp="1"/>
          </p:cNvSpPr>
          <p:nvPr>
            <p:ph type="subTitle" idx="1"/>
          </p:nvPr>
        </p:nvSpPr>
        <p:spPr>
          <a:xfrm>
            <a:off x="14748" y="1163553"/>
            <a:ext cx="9144000" cy="5694448"/>
          </a:xfrm>
          <a:solidFill>
            <a:schemeClr val="accent5">
              <a:lumMod val="20000"/>
              <a:lumOff val="80000"/>
            </a:schemeClr>
          </a:solidFill>
        </p:spPr>
        <p:txBody>
          <a:bodyPr>
            <a:normAutofit lnSpcReduction="10000"/>
          </a:bodyPr>
          <a:lstStyle/>
          <a:p>
            <a:pPr algn="l">
              <a:lnSpc>
                <a:spcPct val="130000"/>
              </a:lnSpc>
              <a:defRPr/>
            </a:pPr>
            <a:r>
              <a:rPr lang="en-US" sz="2000" b="1" spc="-100" dirty="0" smtClean="0">
                <a:solidFill>
                  <a:srgbClr val="000090"/>
                </a:solidFill>
                <a:latin typeface="Khmer OS"/>
                <a:cs typeface="Khmer OS"/>
              </a:rPr>
              <a:t>វិធីសាស្ត្រ៣ </a:t>
            </a:r>
            <a:r>
              <a:rPr lang="en-US" sz="2000" b="1" spc="-100" dirty="0" err="1" smtClean="0">
                <a:solidFill>
                  <a:srgbClr val="000090"/>
                </a:solidFill>
                <a:latin typeface="Khmer OS"/>
                <a:cs typeface="Khmer OS"/>
              </a:rPr>
              <a:t>សំរាប់ទំនាក់ទំនងរវាងក្រុមស្រាវជ្រាវ</a:t>
            </a:r>
            <a:r>
              <a:rPr lang="en-US" sz="2000" b="1" spc="-100" dirty="0" smtClean="0">
                <a:solidFill>
                  <a:srgbClr val="000090"/>
                </a:solidFill>
                <a:latin typeface="Khmer OS"/>
                <a:cs typeface="Khmer OS"/>
              </a:rPr>
              <a:t> </a:t>
            </a:r>
            <a:r>
              <a:rPr lang="en-US" sz="2000" b="1" spc="-100" dirty="0" err="1" smtClean="0">
                <a:solidFill>
                  <a:srgbClr val="000090"/>
                </a:solidFill>
                <a:latin typeface="Khmer OS"/>
                <a:cs typeface="Khmer OS"/>
              </a:rPr>
              <a:t>និង</a:t>
            </a:r>
            <a:r>
              <a:rPr lang="en-US" sz="2000" b="1" spc="-100" dirty="0" smtClean="0">
                <a:solidFill>
                  <a:srgbClr val="000090"/>
                </a:solidFill>
                <a:latin typeface="Khmer OS"/>
                <a:cs typeface="Khmer OS"/>
              </a:rPr>
              <a:t> </a:t>
            </a:r>
            <a:r>
              <a:rPr lang="en-US" sz="2000" b="1" spc="-100" dirty="0" err="1" smtClean="0">
                <a:solidFill>
                  <a:srgbClr val="000090"/>
                </a:solidFill>
                <a:latin typeface="Khmer OS"/>
                <a:cs typeface="Khmer OS"/>
              </a:rPr>
              <a:t>ក្រុមអ្នកបង្កើតគោលនយោបាយៈ</a:t>
            </a:r>
            <a:endParaRPr lang="en-US" sz="2000" b="1" spc="-100" dirty="0" smtClean="0">
              <a:solidFill>
                <a:srgbClr val="000090"/>
              </a:solidFill>
              <a:latin typeface="Khmer OS"/>
              <a:cs typeface="Khmer OS"/>
            </a:endParaRPr>
          </a:p>
          <a:p>
            <a:pPr algn="just">
              <a:lnSpc>
                <a:spcPct val="150000"/>
              </a:lnSpc>
            </a:pPr>
            <a:r>
              <a:rPr lang="en-US" sz="2000" dirty="0" smtClean="0">
                <a:solidFill>
                  <a:schemeClr val="tx1"/>
                </a:solidFill>
                <a:latin typeface="Khmer OS"/>
                <a:cs typeface="Khmer OS"/>
              </a:rPr>
              <a:t>  </a:t>
            </a:r>
            <a:r>
              <a:rPr lang="km-KH" sz="2000" dirty="0" smtClean="0">
                <a:solidFill>
                  <a:srgbClr val="002060"/>
                </a:solidFill>
                <a:latin typeface="Khmer OS"/>
                <a:cs typeface="Khmer OS"/>
              </a:rPr>
              <a:t>១</a:t>
            </a:r>
            <a:r>
              <a:rPr lang="en-US" sz="2000" dirty="0" smtClean="0">
                <a:solidFill>
                  <a:srgbClr val="002060"/>
                </a:solidFill>
                <a:latin typeface="Khmer OS"/>
                <a:cs typeface="Khmer OS"/>
              </a:rPr>
              <a:t>.</a:t>
            </a:r>
            <a:r>
              <a:rPr lang="en-US" sz="2000" dirty="0" smtClean="0">
                <a:solidFill>
                  <a:schemeClr val="tx1"/>
                </a:solidFill>
                <a:latin typeface="Khmer OS"/>
                <a:cs typeface="Khmer OS"/>
              </a:rPr>
              <a:t> </a:t>
            </a:r>
            <a:r>
              <a:rPr lang="km-KH" sz="2000" dirty="0" smtClean="0">
                <a:solidFill>
                  <a:srgbClr val="000090"/>
                </a:solidFill>
                <a:latin typeface="Khmer OS"/>
                <a:cs typeface="Khmer OS"/>
              </a:rPr>
              <a:t>វិធីសាស្រ្តរបស់អង្គការក្រៅរដ្ឋាភិបាល</a:t>
            </a:r>
            <a:r>
              <a:rPr lang="en-US" sz="2000" dirty="0" smtClean="0">
                <a:solidFill>
                  <a:srgbClr val="000090"/>
                </a:solidFill>
                <a:latin typeface="Khmer OS"/>
                <a:cs typeface="Khmer OS"/>
              </a:rPr>
              <a:t> (NGOs): </a:t>
            </a:r>
            <a:r>
              <a:rPr lang="km-KH" sz="2000" dirty="0" smtClean="0">
                <a:solidFill>
                  <a:srgbClr val="000090"/>
                </a:solidFill>
                <a:latin typeface="Khmer OS"/>
                <a:cs typeface="Khmer OS"/>
              </a:rPr>
              <a:t>​​ការតស៊ូមតិ​និងធ្វើបទបង្ហាញជាសាធារណៈនៃគោលនយោបាយមិនគ្រប់គ្រាន់ដោយផ្អែកលើភស្តុតាងជាក់ស្តែង​និងសំខាន់តាមរយៈការប្រមូលទិន្នន័យបឋម​ដូចជាអង្គការលីកាដូជាដើម។</a:t>
            </a:r>
          </a:p>
          <a:p>
            <a:pPr algn="just">
              <a:lnSpc>
                <a:spcPct val="150000"/>
              </a:lnSpc>
            </a:pPr>
            <a:r>
              <a:rPr lang="en-US" sz="2000" dirty="0" smtClean="0">
                <a:solidFill>
                  <a:srgbClr val="000090"/>
                </a:solidFill>
                <a:latin typeface="Khmer OS"/>
                <a:cs typeface="Khmer OS"/>
              </a:rPr>
              <a:t> ២.	  </a:t>
            </a:r>
            <a:r>
              <a:rPr lang="km-KH" sz="2000" dirty="0" smtClean="0">
                <a:solidFill>
                  <a:srgbClr val="000090"/>
                </a:solidFill>
                <a:latin typeface="Khmer OS"/>
                <a:cs typeface="Khmer OS"/>
              </a:rPr>
              <a:t>វិធី</a:t>
            </a:r>
            <a:r>
              <a:rPr lang="km-KH" sz="2000" dirty="0">
                <a:solidFill>
                  <a:srgbClr val="000090"/>
                </a:solidFill>
                <a:latin typeface="Khmer OS"/>
                <a:cs typeface="Khmer OS"/>
              </a:rPr>
              <a:t>សាស្ត្រវ</a:t>
            </a:r>
            <a:r>
              <a:rPr lang="km-KH" sz="2000" dirty="0" smtClean="0">
                <a:solidFill>
                  <a:srgbClr val="000090"/>
                </a:solidFill>
                <a:latin typeface="Khmer OS"/>
                <a:cs typeface="Khmer OS"/>
              </a:rPr>
              <a:t>ិទ្យាស្ថានស្រាវជ្រាវ</a:t>
            </a:r>
            <a:r>
              <a:rPr lang="en-US" sz="2000" dirty="0" smtClean="0">
                <a:solidFill>
                  <a:srgbClr val="000090"/>
                </a:solidFill>
                <a:latin typeface="Khmer OS"/>
                <a:cs typeface="Khmer OS"/>
              </a:rPr>
              <a:t> (Think Tank) </a:t>
            </a:r>
            <a:r>
              <a:rPr lang="km-KH" sz="2000" dirty="0" smtClean="0">
                <a:solidFill>
                  <a:srgbClr val="000090"/>
                </a:solidFill>
                <a:latin typeface="Khmer OS"/>
                <a:cs typeface="Khmer OS"/>
              </a:rPr>
              <a:t>មាន</a:t>
            </a:r>
            <a:r>
              <a:rPr lang="km-KH" sz="2000" dirty="0">
                <a:solidFill>
                  <a:srgbClr val="000090"/>
                </a:solidFill>
                <a:latin typeface="Khmer OS"/>
                <a:cs typeface="Khmer OS"/>
              </a:rPr>
              <a:t>សម្ព័ន្ធភាពល្អជាមួយអ្នកបង្កើត</a:t>
            </a:r>
            <a:r>
              <a:rPr lang="km-KH" sz="2000" dirty="0" smtClean="0">
                <a:solidFill>
                  <a:srgbClr val="000090"/>
                </a:solidFill>
                <a:latin typeface="Khmer OS"/>
                <a:cs typeface="Khmer OS"/>
              </a:rPr>
              <a:t>គោលនយោបាយ</a:t>
            </a:r>
            <a:r>
              <a:rPr lang="km-KH" sz="2000" dirty="0">
                <a:solidFill>
                  <a:srgbClr val="000090"/>
                </a:solidFill>
                <a:latin typeface="Khmer OS"/>
                <a:cs typeface="Khmer OS"/>
              </a:rPr>
              <a:t>ហើយផ្តល់អោយពួកគេនូវការស្រាវជ្រាវមានសារ</a:t>
            </a:r>
            <a:r>
              <a:rPr lang="km-KH" sz="2000" dirty="0" smtClean="0">
                <a:solidFill>
                  <a:srgbClr val="000090"/>
                </a:solidFill>
                <a:latin typeface="Khmer OS"/>
                <a:cs typeface="Khmer OS"/>
              </a:rPr>
              <a:t>ៈ</a:t>
            </a:r>
            <a:r>
              <a:rPr lang="km-KH" sz="2000" dirty="0">
                <a:solidFill>
                  <a:srgbClr val="000090"/>
                </a:solidFill>
                <a:latin typeface="Khmer OS"/>
                <a:cs typeface="Khmer OS"/>
              </a:rPr>
              <a:t>ប្រយោជន៍​</a:t>
            </a:r>
            <a:r>
              <a:rPr lang="km-KH" sz="2000" dirty="0" smtClean="0">
                <a:solidFill>
                  <a:srgbClr val="000090"/>
                </a:solidFill>
                <a:latin typeface="Khmer OS"/>
                <a:cs typeface="Khmer OS"/>
              </a:rPr>
              <a:t>ប៉ុន្តែមិនវាយប្រហារគោលបំណងរបស់រាជរដ្ឋាភិបាល</a:t>
            </a:r>
            <a:r>
              <a:rPr lang="km-KH" sz="2000" dirty="0">
                <a:solidFill>
                  <a:srgbClr val="000090"/>
                </a:solidFill>
                <a:latin typeface="Khmer OS"/>
                <a:cs typeface="Khmer OS"/>
              </a:rPr>
              <a:t>។</a:t>
            </a:r>
            <a:r>
              <a:rPr lang="km-KH" sz="2000" dirty="0" smtClean="0">
                <a:solidFill>
                  <a:srgbClr val="000090"/>
                </a:solidFill>
                <a:latin typeface="Khmer OS"/>
                <a:cs typeface="Khmer OS"/>
              </a:rPr>
              <a:t> </a:t>
            </a:r>
            <a:endParaRPr lang="km-KH" sz="2000" dirty="0">
              <a:solidFill>
                <a:srgbClr val="000090"/>
              </a:solidFill>
              <a:latin typeface="Khmer OS"/>
              <a:cs typeface="Khmer OS"/>
            </a:endParaRPr>
          </a:p>
          <a:p>
            <a:pPr algn="just">
              <a:lnSpc>
                <a:spcPct val="130000"/>
              </a:lnSpc>
            </a:pPr>
            <a:r>
              <a:rPr lang="en-US" sz="2000" dirty="0" smtClean="0">
                <a:solidFill>
                  <a:srgbClr val="000090"/>
                </a:solidFill>
                <a:latin typeface="Khmer OS"/>
                <a:cs typeface="Khmer OS"/>
              </a:rPr>
              <a:t> ៣. </a:t>
            </a:r>
            <a:r>
              <a:rPr lang="en-US" sz="2000" dirty="0">
                <a:solidFill>
                  <a:srgbClr val="000090"/>
                </a:solidFill>
                <a:latin typeface="Khmer OS"/>
                <a:cs typeface="Khmer OS"/>
              </a:rPr>
              <a:t> </a:t>
            </a:r>
            <a:r>
              <a:rPr lang="km-KH" sz="2000" dirty="0" smtClean="0">
                <a:solidFill>
                  <a:srgbClr val="000090"/>
                </a:solidFill>
                <a:latin typeface="Khmer OS"/>
                <a:cs typeface="Khmer OS"/>
              </a:rPr>
              <a:t>វិធី</a:t>
            </a:r>
            <a:r>
              <a:rPr lang="km-KH" sz="2000" dirty="0">
                <a:solidFill>
                  <a:srgbClr val="000090"/>
                </a:solidFill>
                <a:latin typeface="Khmer OS"/>
                <a:cs typeface="Khmer OS"/>
              </a:rPr>
              <a:t>សាស្ត្ររបស់ក្រុមម្ចាស់</a:t>
            </a:r>
            <a:r>
              <a:rPr lang="km-KH" sz="2000" dirty="0" smtClean="0">
                <a:solidFill>
                  <a:srgbClr val="000090"/>
                </a:solidFill>
                <a:latin typeface="Khmer OS"/>
                <a:cs typeface="Khmer OS"/>
              </a:rPr>
              <a:t>ជំនួយ​</a:t>
            </a:r>
            <a:r>
              <a:rPr lang="en-US" sz="2000" dirty="0" smtClean="0">
                <a:solidFill>
                  <a:srgbClr val="000090"/>
                </a:solidFill>
                <a:latin typeface="Khmer OS"/>
                <a:cs typeface="Khmer OS"/>
              </a:rPr>
              <a:t> (Donors):</a:t>
            </a:r>
            <a:r>
              <a:rPr lang="km-KH" sz="2000" dirty="0" smtClean="0">
                <a:solidFill>
                  <a:srgbClr val="000090"/>
                </a:solidFill>
                <a:latin typeface="Khmer OS"/>
                <a:cs typeface="Khmer OS"/>
              </a:rPr>
              <a:t> </a:t>
            </a:r>
            <a:r>
              <a:rPr lang="km-KH" sz="2000" dirty="0">
                <a:solidFill>
                  <a:srgbClr val="000090"/>
                </a:solidFill>
                <a:latin typeface="Khmer OS"/>
                <a:cs typeface="Khmer OS"/>
              </a:rPr>
              <a:t>ច</a:t>
            </a:r>
            <a:r>
              <a:rPr lang="km-KH" sz="2000" dirty="0" smtClean="0">
                <a:solidFill>
                  <a:srgbClr val="000090"/>
                </a:solidFill>
                <a:latin typeface="Khmer OS"/>
                <a:cs typeface="Khmer OS"/>
              </a:rPr>
              <a:t>ូលរួម</a:t>
            </a:r>
            <a:r>
              <a:rPr lang="km-KH" sz="2000" dirty="0">
                <a:solidFill>
                  <a:srgbClr val="000090"/>
                </a:solidFill>
                <a:latin typeface="Khmer OS"/>
                <a:cs typeface="Khmer OS"/>
              </a:rPr>
              <a:t>បង្កើតគោលនយោបាយជាមួយ</a:t>
            </a:r>
            <a:r>
              <a:rPr lang="km-KH" sz="2000" dirty="0" smtClean="0">
                <a:solidFill>
                  <a:srgbClr val="000090"/>
                </a:solidFill>
                <a:latin typeface="Khmer OS"/>
                <a:cs typeface="Khmer OS"/>
              </a:rPr>
              <a:t>រាជរដ្ឋាភិបាលដោយជួយ</a:t>
            </a:r>
            <a:r>
              <a:rPr lang="km-KH" sz="2000" dirty="0">
                <a:solidFill>
                  <a:srgbClr val="000090"/>
                </a:solidFill>
                <a:latin typeface="Khmer OS"/>
                <a:cs typeface="Khmer OS"/>
              </a:rPr>
              <a:t>ឧបត្ថម្ភនិងផ្តល់ការស្រាវជ្រាវដែលមិនប្រឆាំងនឹងទិសដៅរ</a:t>
            </a:r>
            <a:r>
              <a:rPr lang="km-KH" sz="2000" dirty="0" smtClean="0">
                <a:solidFill>
                  <a:srgbClr val="000090"/>
                </a:solidFill>
                <a:latin typeface="Khmer OS"/>
                <a:cs typeface="Khmer OS"/>
              </a:rPr>
              <a:t>បស់រដ្ឋាភិបាល។</a:t>
            </a:r>
            <a:endParaRPr lang="en-US" sz="2000" dirty="0">
              <a:solidFill>
                <a:srgbClr val="000090"/>
              </a:solidFill>
              <a:latin typeface="Khmer OS"/>
              <a:cs typeface="Khmer OS"/>
            </a:endParaRPr>
          </a:p>
          <a:p>
            <a:pPr algn="just">
              <a:lnSpc>
                <a:spcPct val="130000"/>
              </a:lnSpc>
            </a:pPr>
            <a:r>
              <a:rPr lang="km-KH" sz="2000" dirty="0">
                <a:solidFill>
                  <a:srgbClr val="FF0000"/>
                </a:solidFill>
                <a:latin typeface="Khmer OS"/>
                <a:cs typeface="Khmer OS"/>
              </a:rPr>
              <a:t>ក</a:t>
            </a:r>
            <a:r>
              <a:rPr lang="km-KH" sz="2000" dirty="0" smtClean="0">
                <a:solidFill>
                  <a:srgbClr val="FF0000"/>
                </a:solidFill>
                <a:latin typeface="Khmer OS"/>
                <a:cs typeface="Khmer OS"/>
              </a:rPr>
              <a:t>ំណត</a:t>
            </a:r>
            <a:r>
              <a:rPr lang="km-KH" sz="2000" dirty="0">
                <a:solidFill>
                  <a:srgbClr val="FF0000"/>
                </a:solidFill>
                <a:latin typeface="Khmer OS"/>
                <a:cs typeface="Khmer OS"/>
              </a:rPr>
              <a:t>់</a:t>
            </a:r>
            <a:r>
              <a:rPr lang="km-KH" sz="2000" dirty="0" smtClean="0">
                <a:solidFill>
                  <a:srgbClr val="FF0000"/>
                </a:solidFill>
                <a:latin typeface="Khmer OS"/>
                <a:cs typeface="Khmer OS"/>
              </a:rPr>
              <a:t>ច</a:t>
            </a:r>
            <a:r>
              <a:rPr lang="km-KH" sz="2000" dirty="0">
                <a:solidFill>
                  <a:srgbClr val="FF0000"/>
                </a:solidFill>
                <a:latin typeface="Khmer OS"/>
                <a:cs typeface="Khmer OS"/>
              </a:rPr>
              <a:t>ំ</a:t>
            </a:r>
            <a:r>
              <a:rPr lang="km-KH" sz="2000" dirty="0" smtClean="0">
                <a:solidFill>
                  <a:srgbClr val="FF0000"/>
                </a:solidFill>
                <a:latin typeface="Khmer OS"/>
                <a:cs typeface="Khmer OS"/>
              </a:rPr>
              <a:t>នាំៈ</a:t>
            </a:r>
            <a:r>
              <a:rPr lang="km-KH" sz="2000" dirty="0">
                <a:solidFill>
                  <a:srgbClr val="FF0000"/>
                </a:solidFill>
                <a:latin typeface="Khmer OS"/>
                <a:cs typeface="Khmer OS"/>
              </a:rPr>
              <a:t>ជាទូទៅអ្នកស្រាវជ្រាវនៅគ្រឹះស្ថានឧត្តមសិក្សា</a:t>
            </a:r>
            <a:r>
              <a:rPr lang="km-KH" sz="2000" dirty="0" smtClean="0">
                <a:solidFill>
                  <a:srgbClr val="FF0000"/>
                </a:solidFill>
                <a:latin typeface="Khmer OS"/>
                <a:cs typeface="Khmer OS"/>
              </a:rPr>
              <a:t>មានភាព </a:t>
            </a:r>
            <a:r>
              <a:rPr lang="km-KH" sz="2000" dirty="0">
                <a:solidFill>
                  <a:srgbClr val="FF0000"/>
                </a:solidFill>
                <a:latin typeface="Khmer OS"/>
                <a:cs typeface="Khmer OS"/>
              </a:rPr>
              <a:t>ខ្សោយជាមួយអ្នកបង្កើតគោលនយោបាយទាំងឡាយ។​​ ទ</a:t>
            </a:r>
            <a:r>
              <a:rPr lang="km-KH" sz="2000" dirty="0" smtClean="0">
                <a:solidFill>
                  <a:srgbClr val="FF0000"/>
                </a:solidFill>
                <a:latin typeface="Khmer OS"/>
                <a:cs typeface="Khmer OS"/>
              </a:rPr>
              <a:t>ំនាក់ទំនង</a:t>
            </a:r>
            <a:r>
              <a:rPr lang="km-KH" sz="2000" dirty="0">
                <a:solidFill>
                  <a:srgbClr val="FF0000"/>
                </a:solidFill>
                <a:latin typeface="Khmer OS"/>
                <a:cs typeface="Khmer OS"/>
              </a:rPr>
              <a:t>ព៌តមានសង្គមគឺកំពុងជំរុញសមត្ថភាពសំរាប់គ្រឺះស្ថានឧត្តមសិក្សាដើម្បីធ្វើ</a:t>
            </a:r>
            <a:r>
              <a:rPr lang="km-KH" sz="2000" dirty="0" smtClean="0">
                <a:solidFill>
                  <a:srgbClr val="FF0000"/>
                </a:solidFill>
                <a:latin typeface="Khmer OS"/>
                <a:cs typeface="Khmer OS"/>
              </a:rPr>
              <a:t>បទ</a:t>
            </a:r>
            <a:r>
              <a:rPr lang="km-KH" sz="2000" dirty="0">
                <a:solidFill>
                  <a:srgbClr val="FF0000"/>
                </a:solidFill>
                <a:latin typeface="Khmer OS"/>
                <a:cs typeface="Khmer OS"/>
              </a:rPr>
              <a:t>បង្ហាញស្រាវជ្រាវ។​</a:t>
            </a:r>
            <a:endParaRPr lang="en-US" sz="2000" dirty="0">
              <a:solidFill>
                <a:srgbClr val="FF0000"/>
              </a:solidFill>
              <a:latin typeface="Khmer OS"/>
              <a:cs typeface="Khmer OS"/>
            </a:endParaRPr>
          </a:p>
          <a:p>
            <a:pPr marL="971550" lvl="1" indent="-514350" algn="just">
              <a:lnSpc>
                <a:spcPct val="130000"/>
              </a:lnSpc>
              <a:buFont typeface="+mj-lt"/>
              <a:buAutoNum type="arabicPeriod"/>
              <a:defRPr/>
            </a:pPr>
            <a:endParaRPr lang="en-US" sz="2000" b="1" spc="-100" dirty="0" smtClean="0">
              <a:latin typeface="Khmer OS"/>
              <a:cs typeface="Khmer OS"/>
            </a:endParaRPr>
          </a:p>
          <a:p>
            <a:pPr marL="971550" lvl="1" indent="-514350" algn="l">
              <a:lnSpc>
                <a:spcPct val="130000"/>
              </a:lnSpc>
              <a:buFont typeface="+mj-lt"/>
              <a:buAutoNum type="arabicPeriod"/>
              <a:defRPr/>
            </a:pPr>
            <a:endParaRPr lang="en-US" sz="2000" b="1" spc="-100" dirty="0" smtClean="0">
              <a:latin typeface="Book Antiqua"/>
              <a:cs typeface="Book Antiqua"/>
            </a:endParaRPr>
          </a:p>
          <a:p>
            <a:pPr marL="971550" lvl="1" indent="-514350" algn="l">
              <a:lnSpc>
                <a:spcPct val="130000"/>
              </a:lnSpc>
              <a:buFont typeface="+mj-lt"/>
              <a:buAutoNum type="arabicPeriod"/>
              <a:defRPr/>
            </a:pPr>
            <a:endParaRPr lang="en-US" sz="2000" b="1" spc="-100" dirty="0" smtClean="0">
              <a:latin typeface="Book Antiqua"/>
              <a:cs typeface="Book Antiqua"/>
            </a:endParaRPr>
          </a:p>
          <a:p>
            <a:pPr marL="971550" lvl="1" indent="-514350" algn="l">
              <a:lnSpc>
                <a:spcPct val="130000"/>
              </a:lnSpc>
              <a:buFont typeface="+mj-lt"/>
              <a:buAutoNum type="arabicPeriod"/>
              <a:defRPr/>
            </a:pPr>
            <a:endParaRPr lang="en-US" sz="20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571625" cy="1163552"/>
          </a:xfrm>
          <a:prstGeom prst="rect">
            <a:avLst/>
          </a:prstGeom>
          <a:noFill/>
        </p:spPr>
      </p:pic>
    </p:spTree>
    <p:extLst>
      <p:ext uri="{BB962C8B-B14F-4D97-AF65-F5344CB8AC3E}">
        <p14:creationId xmlns:p14="http://schemas.microsoft.com/office/powerpoint/2010/main" val="546988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96283"/>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pPr marL="514350" indent="-514350">
              <a:lnSpc>
                <a:spcPct val="110000"/>
              </a:lnSpc>
            </a:pPr>
            <a:r>
              <a:rPr lang="km-KH" sz="3600" dirty="0" smtClean="0">
                <a:solidFill>
                  <a:srgbClr val="000090"/>
                </a:solidFill>
                <a:latin typeface="Book Antiqua"/>
                <a:cs typeface="Book Antiqua"/>
              </a:rPr>
              <a:t>    </a:t>
            </a:r>
            <a:r>
              <a:rPr lang="km-KH" sz="3300" dirty="0" smtClean="0">
                <a:solidFill>
                  <a:srgbClr val="000090"/>
                </a:solidFill>
                <a:latin typeface="Khmer OS Muol Light" panose="02000500000000020004" pitchFamily="2" charset="0"/>
                <a:cs typeface="Khmer OS Muol Light" panose="02000500000000020004" pitchFamily="2" charset="0"/>
              </a:rPr>
              <a:t> </a:t>
            </a:r>
            <a:r>
              <a:rPr lang="en-US" sz="2400" dirty="0" smtClean="0">
                <a:solidFill>
                  <a:srgbClr val="000090"/>
                </a:solidFill>
                <a:latin typeface="Khmer OS Muol Light" panose="02000500000000020004" pitchFamily="2" charset="0"/>
                <a:cs typeface="Khmer OS Muol Light" panose="02000500000000020004" pitchFamily="2" charset="0"/>
              </a:rPr>
              <a:t>IV. </a:t>
            </a:r>
            <a:r>
              <a:rPr lang="en-US" sz="2400" dirty="0" err="1">
                <a:solidFill>
                  <a:srgbClr val="000090"/>
                </a:solidFill>
                <a:latin typeface="Khmer OS Muol Light" panose="02000500000000020004" pitchFamily="2" charset="0"/>
                <a:cs typeface="Khmer OS Muol Light" panose="02000500000000020004" pitchFamily="2" charset="0"/>
              </a:rPr>
              <a:t>ដ</a:t>
            </a:r>
            <a:r>
              <a:rPr lang="km-KH" sz="2400" dirty="0">
                <a:solidFill>
                  <a:srgbClr val="000090"/>
                </a:solidFill>
                <a:latin typeface="Khmer OS Muol Light" panose="02000500000000020004" pitchFamily="2" charset="0"/>
                <a:cs typeface="Khmer OS Muol Light" panose="02000500000000020004" pitchFamily="2" charset="0"/>
              </a:rPr>
              <a:t>ំណោះស្រាយបញ្ហាប្រឈម</a:t>
            </a:r>
            <a:br>
              <a:rPr lang="km-KH" sz="2400" dirty="0">
                <a:solidFill>
                  <a:srgbClr val="000090"/>
                </a:solidFill>
                <a:latin typeface="Khmer OS Muol Light" panose="02000500000000020004" pitchFamily="2" charset="0"/>
                <a:cs typeface="Khmer OS Muol Light" panose="02000500000000020004" pitchFamily="2" charset="0"/>
              </a:rPr>
            </a:br>
            <a:r>
              <a:rPr lang="km-KH" sz="2400" dirty="0">
                <a:solidFill>
                  <a:srgbClr val="000090"/>
                </a:solidFill>
                <a:latin typeface="Khmer OS Muol Light" panose="02000500000000020004" pitchFamily="2" charset="0"/>
                <a:cs typeface="Khmer OS Muol Light" panose="02000500000000020004" pitchFamily="2" charset="0"/>
              </a:rPr>
              <a:t>ល</a:t>
            </a:r>
            <a:r>
              <a:rPr lang="km-KH" sz="2400" dirty="0" smtClean="0">
                <a:solidFill>
                  <a:srgbClr val="000090"/>
                </a:solidFill>
                <a:latin typeface="Khmer OS Muol Light" panose="02000500000000020004" pitchFamily="2" charset="0"/>
                <a:cs typeface="Khmer OS Muol Light" panose="02000500000000020004" pitchFamily="2" charset="0"/>
              </a:rPr>
              <a:t>ទ្ធផល និង សកម្មភាពស្រាវជ្រាវបី</a:t>
            </a:r>
            <a:endParaRPr lang="en-US" sz="30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296285"/>
            <a:ext cx="9144000" cy="5561716"/>
          </a:xfrm>
          <a:solidFill>
            <a:srgbClr val="DBEEF4"/>
          </a:solidFill>
        </p:spPr>
        <p:txBody>
          <a:bodyPr>
            <a:normAutofit/>
          </a:bodyPr>
          <a:lstStyle/>
          <a:p>
            <a:pPr algn="just">
              <a:lnSpc>
                <a:spcPct val="150000"/>
              </a:lnSpc>
            </a:pPr>
            <a:r>
              <a:rPr lang="en-US" sz="2400" dirty="0" smtClean="0">
                <a:solidFill>
                  <a:srgbClr val="000000"/>
                </a:solidFill>
                <a:latin typeface="Khmer OS Battambang" panose="02000500000000020004" pitchFamily="2" charset="0"/>
                <a:cs typeface="Khmer OS Battambang" panose="02000500000000020004" pitchFamily="2" charset="0"/>
              </a:rPr>
              <a:t> </a:t>
            </a:r>
            <a:r>
              <a:rPr lang="en-US" sz="2400" dirty="0">
                <a:solidFill>
                  <a:srgbClr val="000000"/>
                </a:solidFill>
                <a:latin typeface="Khmer OS Battambang" panose="02000500000000020004" pitchFamily="2" charset="0"/>
                <a:cs typeface="Khmer OS Battambang" panose="02000500000000020004" pitchFamily="2" charset="0"/>
              </a:rPr>
              <a:t> </a:t>
            </a:r>
            <a:r>
              <a:rPr lang="en-US" sz="2800" dirty="0" smtClean="0">
                <a:solidFill>
                  <a:srgbClr val="000090"/>
                </a:solidFill>
                <a:latin typeface="Khmer OS Battambang" panose="02000500000000020004" pitchFamily="2" charset="0"/>
                <a:cs typeface="Khmer OS Battambang" panose="02000500000000020004" pitchFamily="2" charset="0"/>
              </a:rPr>
              <a:t>១.  </a:t>
            </a:r>
            <a:r>
              <a:rPr lang="km-KH" sz="2800" dirty="0" smtClean="0">
                <a:solidFill>
                  <a:srgbClr val="000090"/>
                </a:solidFill>
                <a:latin typeface="Khmer OS Battambang" panose="02000500000000020004" pitchFamily="2" charset="0"/>
                <a:cs typeface="Khmer OS Battambang" panose="02000500000000020004" pitchFamily="2" charset="0"/>
              </a:rPr>
              <a:t>ការបណ្តុះបណ្តាល</a:t>
            </a: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smtClean="0">
                <a:solidFill>
                  <a:srgbClr val="000090"/>
                </a:solidFill>
                <a:latin typeface="Khmer OS Battambang" panose="02000500000000020004" pitchFamily="2" charset="0"/>
                <a:cs typeface="Khmer OS Battambang" panose="02000500000000020004" pitchFamily="2" charset="0"/>
              </a:rPr>
              <a:t>និង</a:t>
            </a: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smtClean="0">
                <a:solidFill>
                  <a:srgbClr val="000090"/>
                </a:solidFill>
                <a:latin typeface="Khmer OS Battambang" panose="02000500000000020004" pitchFamily="2" charset="0"/>
                <a:cs typeface="Khmer OS Battambang" panose="02000500000000020004" pitchFamily="2" charset="0"/>
              </a:rPr>
              <a:t>ការណែនាំក្រុមស្រាវជ្រាវយុវ</a:t>
            </a:r>
            <a:r>
              <a:rPr lang="km-KH" sz="2800" dirty="0">
                <a:solidFill>
                  <a:srgbClr val="000090"/>
                </a:solidFill>
                <a:latin typeface="Khmer OS Battambang" panose="02000500000000020004" pitchFamily="2" charset="0"/>
                <a:cs typeface="Khmer OS Battambang" panose="02000500000000020004" pitchFamily="2" charset="0"/>
              </a:rPr>
              <a:t>ជន</a:t>
            </a:r>
            <a:endParaRPr lang="km-KH" sz="2800" dirty="0" smtClean="0">
              <a:solidFill>
                <a:srgbClr val="000090"/>
              </a:solidFill>
              <a:latin typeface="Khmer OS Battambang" panose="02000500000000020004" pitchFamily="2" charset="0"/>
              <a:cs typeface="Khmer OS Battambang" panose="02000500000000020004" pitchFamily="2" charset="0"/>
            </a:endParaRPr>
          </a:p>
          <a:p>
            <a:pPr algn="just">
              <a:lnSpc>
                <a:spcPct val="150000"/>
              </a:lnSpc>
            </a:pPr>
            <a:r>
              <a:rPr lang="en-US" sz="2800" dirty="0" smtClean="0">
                <a:solidFill>
                  <a:srgbClr val="000090"/>
                </a:solidFill>
                <a:latin typeface="Khmer OS Battambang" panose="02000500000000020004" pitchFamily="2" charset="0"/>
                <a:cs typeface="Khmer OS Battambang" panose="02000500000000020004" pitchFamily="2" charset="0"/>
              </a:rPr>
              <a:t>  ២. </a:t>
            </a:r>
            <a:r>
              <a:rPr lang="km-KH" sz="2800" dirty="0">
                <a:solidFill>
                  <a:srgbClr val="000090"/>
                </a:solidFill>
                <a:latin typeface="Khmer OS Battambang" panose="02000500000000020004" pitchFamily="2" charset="0"/>
                <a:cs typeface="Khmer OS Battambang" panose="02000500000000020004" pitchFamily="2" charset="0"/>
              </a:rPr>
              <a:t>ការវាយតម្លៃមជ</a:t>
            </a:r>
            <a:r>
              <a:rPr lang="km-KH" sz="2800" dirty="0" smtClean="0">
                <a:solidFill>
                  <a:srgbClr val="000090"/>
                </a:solidFill>
                <a:latin typeface="Khmer OS Battambang" panose="02000500000000020004" pitchFamily="2" charset="0"/>
                <a:cs typeface="Khmer OS Battambang" panose="02000500000000020004" pitchFamily="2" charset="0"/>
              </a:rPr>
              <a:t>្ឈដ្ឋាន</a:t>
            </a:r>
            <a:r>
              <a:rPr lang="km-KH" sz="2800" dirty="0">
                <a:solidFill>
                  <a:srgbClr val="000090"/>
                </a:solidFill>
                <a:latin typeface="Khmer OS Battambang" panose="02000500000000020004" pitchFamily="2" charset="0"/>
                <a:cs typeface="Khmer OS Battambang" panose="02000500000000020004" pitchFamily="2" charset="0"/>
              </a:rPr>
              <a:t>ស្រាវជ្រាវ​</a:t>
            </a:r>
          </a:p>
          <a:p>
            <a:pPr algn="just">
              <a:lnSpc>
                <a:spcPct val="150000"/>
              </a:lnSpc>
            </a:pP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smtClean="0">
                <a:solidFill>
                  <a:srgbClr val="000090"/>
                </a:solidFill>
                <a:latin typeface="Khmer OS Battambang" panose="02000500000000020004" pitchFamily="2" charset="0"/>
                <a:cs typeface="Khmer OS Battambang" panose="02000500000000020004" pitchFamily="2" charset="0"/>
              </a:rPr>
              <a:t>៣</a:t>
            </a: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a:solidFill>
                  <a:srgbClr val="000090"/>
                </a:solidFill>
                <a:latin typeface="Khmer OS Battambang" panose="02000500000000020004" pitchFamily="2" charset="0"/>
                <a:cs typeface="Khmer OS Battambang" panose="02000500000000020004" pitchFamily="2" charset="0"/>
              </a:rPr>
              <a:t>ធ្វើបទបង្ហាញលទ្ធផលសំខាន់</a:t>
            </a: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smtClean="0">
                <a:solidFill>
                  <a:srgbClr val="000090"/>
                </a:solidFill>
                <a:latin typeface="Khmer OS Battambang" panose="02000500000000020004" pitchFamily="2" charset="0"/>
                <a:cs typeface="Khmer OS Battambang" panose="02000500000000020004" pitchFamily="2" charset="0"/>
              </a:rPr>
              <a:t> និង</a:t>
            </a:r>
            <a:r>
              <a:rPr lang="en-US" sz="2800" dirty="0" smtClean="0">
                <a:solidFill>
                  <a:srgbClr val="000090"/>
                </a:solidFill>
                <a:latin typeface="Khmer OS Battambang" panose="02000500000000020004" pitchFamily="2" charset="0"/>
                <a:cs typeface="Khmer OS Battambang" panose="02000500000000020004" pitchFamily="2" charset="0"/>
              </a:rPr>
              <a:t> </a:t>
            </a:r>
            <a:r>
              <a:rPr lang="km-KH" sz="2800" dirty="0" smtClean="0">
                <a:solidFill>
                  <a:srgbClr val="000090"/>
                </a:solidFill>
                <a:latin typeface="Khmer OS Battambang" panose="02000500000000020004" pitchFamily="2" charset="0"/>
                <a:cs typeface="Khmer OS Battambang" panose="02000500000000020004" pitchFamily="2" charset="0"/>
              </a:rPr>
              <a:t>វេបសា</a:t>
            </a:r>
            <a:endParaRPr lang="en-US" sz="2800" dirty="0">
              <a:solidFill>
                <a:srgbClr val="000090"/>
              </a:solidFill>
              <a:latin typeface="Khmer OS Battambang" panose="02000500000000020004" pitchFamily="2" charset="0"/>
              <a:cs typeface="Khmer OS Battambang" panose="02000500000000020004" pitchFamily="2" charset="0"/>
            </a:endParaRPr>
          </a:p>
          <a:p>
            <a:pPr algn="just">
              <a:lnSpc>
                <a:spcPct val="150000"/>
              </a:lnSpc>
            </a:pPr>
            <a:r>
              <a:rPr lang="en-US" sz="2800" dirty="0" smtClean="0">
                <a:solidFill>
                  <a:srgbClr val="FF0000"/>
                </a:solidFill>
                <a:latin typeface="Khmer OS Battambang" panose="02000500000000020004" pitchFamily="2" charset="0"/>
                <a:cs typeface="Khmer OS Battambang" panose="02000500000000020004" pitchFamily="2" charset="0"/>
              </a:rPr>
              <a:t>	www.researchkh.org</a:t>
            </a:r>
            <a:endParaRPr lang="km-KH" sz="2800" dirty="0">
              <a:solidFill>
                <a:srgbClr val="FF0000"/>
              </a:solidFill>
              <a:latin typeface="Khmer OS Battambang" panose="02000500000000020004" pitchFamily="2" charset="0"/>
              <a:cs typeface="Khmer OS Battambang" panose="02000500000000020004" pitchFamily="2" charset="0"/>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9" name="Picture 8" descr="th.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919" y="4277032"/>
            <a:ext cx="1959707" cy="2300749"/>
          </a:xfrm>
          <a:prstGeom prst="rect">
            <a:avLst/>
          </a:prstGeom>
        </p:spPr>
      </p:pic>
      <p:pic>
        <p:nvPicPr>
          <p:cNvPr id="10" name="Picture 9" descr="th-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543" y="4277032"/>
            <a:ext cx="1986540" cy="2300749"/>
          </a:xfrm>
          <a:prstGeom prst="rect">
            <a:avLst/>
          </a:prstGeom>
        </p:spPr>
      </p:pic>
      <p:pic>
        <p:nvPicPr>
          <p:cNvPr id="12" name="Picture 11" descr="th-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447" y="4277032"/>
            <a:ext cx="1689275" cy="2300749"/>
          </a:xfrm>
          <a:prstGeom prst="rect">
            <a:avLst/>
          </a:prstGeom>
        </p:spPr>
      </p:pic>
      <p:pic>
        <p:nvPicPr>
          <p:cNvPr id="13" name="Picture 12" descr="th-3.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8722" y="4277032"/>
            <a:ext cx="1583197" cy="2300749"/>
          </a:xfrm>
          <a:prstGeom prst="rect">
            <a:avLst/>
          </a:prstGeom>
        </p:spPr>
      </p:pic>
      <p:pic>
        <p:nvPicPr>
          <p:cNvPr id="11" name="Picture 10" descr="11745965_10207749105390763_7804358707745835466_n.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22" y="4277031"/>
            <a:ext cx="1925186" cy="2300750"/>
          </a:xfrm>
          <a:prstGeom prst="rect">
            <a:avLst/>
          </a:prstGeom>
        </p:spPr>
      </p:pic>
    </p:spTree>
    <p:extLst>
      <p:ext uri="{BB962C8B-B14F-4D97-AF65-F5344CB8AC3E}">
        <p14:creationId xmlns:p14="http://schemas.microsoft.com/office/powerpoint/2010/main" val="4090382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296283"/>
          </a:xfrm>
          <a:solidFill>
            <a:srgbClr val="C6D9F1"/>
          </a:solidFill>
        </p:spPr>
        <p:style>
          <a:lnRef idx="2">
            <a:schemeClr val="accent1"/>
          </a:lnRef>
          <a:fillRef idx="1">
            <a:schemeClr val="lt1"/>
          </a:fillRef>
          <a:effectRef idx="0">
            <a:schemeClr val="accent1"/>
          </a:effectRef>
          <a:fontRef idx="minor">
            <a:schemeClr val="dk1"/>
          </a:fontRef>
        </p:style>
        <p:txBody>
          <a:bodyPr>
            <a:normAutofit/>
          </a:bodyPr>
          <a:lstStyle/>
          <a:p>
            <a:pPr marL="514350" indent="-514350"/>
            <a:r>
              <a:rPr lang="km-KH" sz="2700" dirty="0" smtClean="0">
                <a:solidFill>
                  <a:srgbClr val="000090"/>
                </a:solidFill>
                <a:latin typeface="Khmer OS"/>
                <a:cs typeface="Khmer OS"/>
              </a:rPr>
              <a:t>                 ​​​	</a:t>
            </a:r>
            <a:r>
              <a:rPr lang="en-US" sz="2400" dirty="0" smtClean="0">
                <a:solidFill>
                  <a:srgbClr val="000090"/>
                </a:solidFill>
                <a:latin typeface="Khmer OS Muol Light" panose="02000500000000020004" pitchFamily="2" charset="0"/>
                <a:cs typeface="Khmer OS Muol Light" panose="02000500000000020004" pitchFamily="2" charset="0"/>
              </a:rPr>
              <a:t>IV. </a:t>
            </a:r>
            <a:r>
              <a:rPr lang="km-KH" sz="2400" dirty="0">
                <a:solidFill>
                  <a:srgbClr val="000090"/>
                </a:solidFill>
                <a:latin typeface="Khmer OS Muol Light" panose="02000500000000020004" pitchFamily="2" charset="0"/>
                <a:cs typeface="Khmer OS Muol Light" panose="02000500000000020004" pitchFamily="2" charset="0"/>
              </a:rPr>
              <a:t>ដំណោះស្រា</a:t>
            </a:r>
            <a:r>
              <a:rPr lang="km-KH" sz="2400" dirty="0" smtClean="0">
                <a:solidFill>
                  <a:srgbClr val="000090"/>
                </a:solidFill>
                <a:latin typeface="Khmer OS Muol Light" panose="02000500000000020004" pitchFamily="2" charset="0"/>
                <a:cs typeface="Khmer OS Muol Light" panose="02000500000000020004" pitchFamily="2" charset="0"/>
              </a:rPr>
              <a:t>យបញ្ហាប្រឈម</a:t>
            </a:r>
            <a:r>
              <a:rPr lang="km-KH" sz="2400" dirty="0">
                <a:solidFill>
                  <a:srgbClr val="000090"/>
                </a:solidFill>
                <a:latin typeface="Khmer OS Muol Light" panose="02000500000000020004" pitchFamily="2" charset="0"/>
                <a:cs typeface="Khmer OS Muol Light" panose="02000500000000020004" pitchFamily="2" charset="0"/>
              </a:rPr>
              <a:t> </a:t>
            </a:r>
            <a:r>
              <a:rPr lang="km-KH" sz="2400" dirty="0" smtClean="0">
                <a:solidFill>
                  <a:srgbClr val="000090"/>
                </a:solidFill>
                <a:latin typeface="Khmer OS Muol Light" panose="02000500000000020004" pitchFamily="2" charset="0"/>
                <a:cs typeface="Khmer OS Muol Light" panose="02000500000000020004" pitchFamily="2" charset="0"/>
              </a:rPr>
              <a:t>ការ</a:t>
            </a:r>
            <a:r>
              <a:rPr lang="km-KH" sz="2400" dirty="0">
                <a:solidFill>
                  <a:srgbClr val="000090"/>
                </a:solidFill>
                <a:latin typeface="Khmer OS Muol Light" panose="02000500000000020004" pitchFamily="2" charset="0"/>
                <a:cs typeface="Khmer OS Muol Light" panose="02000500000000020004" pitchFamily="2" charset="0"/>
              </a:rPr>
              <a:t>បណ្</a:t>
            </a:r>
            <a:r>
              <a:rPr lang="km-KH" sz="2400" dirty="0" smtClean="0">
                <a:solidFill>
                  <a:srgbClr val="000090"/>
                </a:solidFill>
                <a:latin typeface="Khmer OS Muol Light" panose="02000500000000020004" pitchFamily="2" charset="0"/>
                <a:cs typeface="Khmer OS Muol Light" panose="02000500000000020004" pitchFamily="2" charset="0"/>
              </a:rPr>
              <a:t>តុះ</a:t>
            </a:r>
            <a:br>
              <a:rPr lang="km-KH" sz="2400" dirty="0" smtClean="0">
                <a:solidFill>
                  <a:srgbClr val="000090"/>
                </a:solidFill>
                <a:latin typeface="Khmer OS Muol Light" panose="02000500000000020004" pitchFamily="2" charset="0"/>
                <a:cs typeface="Khmer OS Muol Light" panose="02000500000000020004" pitchFamily="2" charset="0"/>
              </a:rPr>
            </a:br>
            <a:r>
              <a:rPr lang="km-KH" sz="2400" dirty="0" smtClean="0">
                <a:solidFill>
                  <a:srgbClr val="000090"/>
                </a:solidFill>
                <a:latin typeface="Khmer OS Muol Light" panose="02000500000000020004" pitchFamily="2" charset="0"/>
                <a:cs typeface="Khmer OS Muol Light" panose="02000500000000020004" pitchFamily="2" charset="0"/>
              </a:rPr>
              <a:t>				ប</a:t>
            </a:r>
            <a:r>
              <a:rPr lang="km-KH" sz="2400" dirty="0">
                <a:solidFill>
                  <a:srgbClr val="000090"/>
                </a:solidFill>
                <a:latin typeface="Khmer OS Muol Light" panose="02000500000000020004" pitchFamily="2" charset="0"/>
                <a:cs typeface="Khmer OS Muol Light" panose="02000500000000020004" pitchFamily="2" charset="0"/>
              </a:rPr>
              <a:t>ណ្តា</a:t>
            </a:r>
            <a:r>
              <a:rPr lang="km-KH" sz="2400" dirty="0" smtClean="0">
                <a:solidFill>
                  <a:srgbClr val="000090"/>
                </a:solidFill>
                <a:latin typeface="Khmer OS Muol Light" panose="02000500000000020004" pitchFamily="2" charset="0"/>
                <a:cs typeface="Khmer OS Muol Light" panose="02000500000000020004" pitchFamily="2" charset="0"/>
              </a:rPr>
              <a:t>ល និង ណែនាំ</a:t>
            </a:r>
            <a:r>
              <a:rPr lang="km-KH" sz="2400" dirty="0">
                <a:solidFill>
                  <a:srgbClr val="000090"/>
                </a:solidFill>
                <a:latin typeface="Khmer OS Muol Light" panose="02000500000000020004" pitchFamily="2" charset="0"/>
                <a:cs typeface="Khmer OS Muol Light" panose="02000500000000020004" pitchFamily="2" charset="0"/>
              </a:rPr>
              <a:t>ក្រុ</a:t>
            </a:r>
            <a:r>
              <a:rPr lang="km-KH" sz="2400" dirty="0" smtClean="0">
                <a:solidFill>
                  <a:srgbClr val="000090"/>
                </a:solidFill>
                <a:latin typeface="Khmer OS Muol Light" panose="02000500000000020004" pitchFamily="2" charset="0"/>
                <a:cs typeface="Khmer OS Muol Light" panose="02000500000000020004" pitchFamily="2" charset="0"/>
              </a:rPr>
              <a:t>មស្រាវជ្រាវយុវជន</a:t>
            </a:r>
            <a:endParaRPr lang="en-US" sz="2800" dirty="0">
              <a:solidFill>
                <a:srgbClr val="000090"/>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296285"/>
            <a:ext cx="9144000" cy="5561716"/>
          </a:xfrm>
          <a:solidFill>
            <a:srgbClr val="DBEEF4"/>
          </a:solidFill>
        </p:spPr>
        <p:txBody>
          <a:bodyPr>
            <a:normAutofit/>
          </a:bodyPr>
          <a:lstStyle/>
          <a:p>
            <a:pPr marL="342900" indent="-342900" algn="l">
              <a:lnSpc>
                <a:spcPct val="150000"/>
              </a:lnSpc>
              <a:buFont typeface="Wingdings" panose="05000000000000000000" pitchFamily="2" charset="2"/>
              <a:buChar char="Ø"/>
            </a:pPr>
            <a:r>
              <a:rPr lang="km-KH" sz="2400" dirty="0" smtClean="0">
                <a:solidFill>
                  <a:srgbClr val="000090"/>
                </a:solidFill>
                <a:latin typeface="Khmer OS Battambang" panose="02000500000000020004" pitchFamily="2" charset="0"/>
                <a:cs typeface="Khmer OS Battambang" panose="02000500000000020004" pitchFamily="2" charset="0"/>
              </a:rPr>
              <a:t>វគ្គ</a:t>
            </a:r>
            <a:r>
              <a:rPr lang="km-KH" sz="2400" dirty="0">
                <a:solidFill>
                  <a:srgbClr val="000090"/>
                </a:solidFill>
                <a:latin typeface="Khmer OS Battambang" panose="02000500000000020004" pitchFamily="2" charset="0"/>
                <a:cs typeface="Khmer OS Battambang" panose="02000500000000020004" pitchFamily="2" charset="0"/>
              </a:rPr>
              <a:t>បណ្តុះបណ្តាលវិធីសាស្ត្រការស្រាវជ្រាវនៅវិទ្យាស្ថានខ្មែរ​ </a:t>
            </a:r>
            <a:r>
              <a:rPr lang="km-KH" sz="2400" dirty="0" smtClean="0">
                <a:solidFill>
                  <a:srgbClr val="000090"/>
                </a:solidFill>
                <a:latin typeface="Khmer OS Battambang" panose="02000500000000020004" pitchFamily="2" charset="0"/>
                <a:cs typeface="Khmer OS Battambang" panose="02000500000000020004" pitchFamily="2" charset="0"/>
              </a:rPr>
              <a:t/>
            </a:r>
            <a:br>
              <a:rPr lang="km-KH" sz="2400" dirty="0" smtClean="0">
                <a:solidFill>
                  <a:srgbClr val="000090"/>
                </a:solidFill>
                <a:latin typeface="Khmer OS Battambang" panose="02000500000000020004" pitchFamily="2" charset="0"/>
                <a:cs typeface="Khmer OS Battambang" panose="02000500000000020004" pitchFamily="2" charset="0"/>
              </a:rPr>
            </a:br>
            <a:r>
              <a:rPr lang="km-KH" sz="2400" dirty="0" smtClean="0">
                <a:solidFill>
                  <a:srgbClr val="000090"/>
                </a:solidFill>
                <a:latin typeface="Khmer OS Battambang" panose="02000500000000020004" pitchFamily="2" charset="0"/>
                <a:cs typeface="Khmer OS Battambang" panose="02000500000000020004" pitchFamily="2" charset="0"/>
              </a:rPr>
              <a:t>សំ</a:t>
            </a:r>
            <a:r>
              <a:rPr lang="km-KH" sz="2400" dirty="0">
                <a:solidFill>
                  <a:srgbClr val="000090"/>
                </a:solidFill>
                <a:latin typeface="Khmer OS Battambang" panose="02000500000000020004" pitchFamily="2" charset="0"/>
                <a:cs typeface="Khmer OS Battambang" panose="02000500000000020004" pitchFamily="2" charset="0"/>
              </a:rPr>
              <a:t>រាប់សហប្រតិបត្តិ</a:t>
            </a:r>
            <a:r>
              <a:rPr lang="km-KH" sz="2400" dirty="0" smtClean="0">
                <a:solidFill>
                  <a:srgbClr val="000090"/>
                </a:solidFill>
                <a:latin typeface="Khmer OS Battambang" panose="02000500000000020004" pitchFamily="2" charset="0"/>
                <a:cs typeface="Khmer OS Battambang" panose="02000500000000020004" pitchFamily="2" charset="0"/>
              </a:rPr>
              <a:t>ការ និង</a:t>
            </a:r>
            <a:r>
              <a:rPr lang="km-KH" sz="2400" dirty="0">
                <a:solidFill>
                  <a:srgbClr val="000090"/>
                </a:solidFill>
                <a:latin typeface="Khmer OS Battambang" panose="02000500000000020004" pitchFamily="2" charset="0"/>
                <a:cs typeface="Khmer OS Battambang" panose="02000500000000020004" pitchFamily="2" charset="0"/>
              </a:rPr>
              <a:t>​ សន្តិភាព។</a:t>
            </a:r>
          </a:p>
          <a:p>
            <a:pPr marL="342900" indent="-342900" algn="just">
              <a:lnSpc>
                <a:spcPct val="150000"/>
              </a:lnSpc>
              <a:buFont typeface="Wingdings" charset="2"/>
              <a:buChar char="Ø"/>
            </a:pPr>
            <a:r>
              <a:rPr lang="km-KH" sz="2400" dirty="0">
                <a:solidFill>
                  <a:srgbClr val="000090"/>
                </a:solidFill>
                <a:latin typeface="Khmer OS Battambang" panose="02000500000000020004" pitchFamily="2" charset="0"/>
                <a:cs typeface="Khmer OS Battambang" panose="02000500000000020004" pitchFamily="2" charset="0"/>
              </a:rPr>
              <a:t>ចំនួនន</a:t>
            </a:r>
            <a:r>
              <a:rPr lang="km-KH" sz="2400" dirty="0" smtClean="0">
                <a:solidFill>
                  <a:srgbClr val="000090"/>
                </a:solidFill>
                <a:latin typeface="Khmer OS Battambang" panose="02000500000000020004" pitchFamily="2" charset="0"/>
                <a:cs typeface="Khmer OS Battambang" panose="02000500000000020004" pitchFamily="2" charset="0"/>
              </a:rPr>
              <a:t>ិស្សិត</a:t>
            </a:r>
            <a:r>
              <a:rPr lang="km-KH" sz="2400" dirty="0">
                <a:solidFill>
                  <a:srgbClr val="000090"/>
                </a:solidFill>
                <a:latin typeface="Khmer OS Battambang" panose="02000500000000020004" pitchFamily="2" charset="0"/>
                <a:cs typeface="Khmer OS Battambang" panose="02000500000000020004" pitchFamily="2" charset="0"/>
              </a:rPr>
              <a:t>​១៦នាក់</a:t>
            </a:r>
          </a:p>
          <a:p>
            <a:pPr marL="342900" indent="-342900" algn="just">
              <a:lnSpc>
                <a:spcPct val="150000"/>
              </a:lnSpc>
              <a:buFont typeface="Wingdings" charset="2"/>
              <a:buChar char="Ø"/>
            </a:pPr>
            <a:r>
              <a:rPr lang="km-KH" sz="2400" dirty="0">
                <a:solidFill>
                  <a:srgbClr val="000090"/>
                </a:solidFill>
                <a:latin typeface="Khmer OS Battambang" panose="02000500000000020004" pitchFamily="2" charset="0"/>
                <a:cs typeface="Khmer OS Battambang" panose="02000500000000020004" pitchFamily="2" charset="0"/>
              </a:rPr>
              <a:t>ចំនួនន</a:t>
            </a:r>
            <a:r>
              <a:rPr lang="km-KH" sz="2400" dirty="0" smtClean="0">
                <a:solidFill>
                  <a:srgbClr val="000090"/>
                </a:solidFill>
                <a:latin typeface="Khmer OS Battambang" panose="02000500000000020004" pitchFamily="2" charset="0"/>
                <a:cs typeface="Khmer OS Battambang" panose="02000500000000020004" pitchFamily="2" charset="0"/>
              </a:rPr>
              <a:t>ិស្សិត</a:t>
            </a:r>
            <a:r>
              <a:rPr lang="km-KH" sz="2400" dirty="0">
                <a:solidFill>
                  <a:srgbClr val="000090"/>
                </a:solidFill>
                <a:latin typeface="Khmer OS Battambang" panose="02000500000000020004" pitchFamily="2" charset="0"/>
                <a:cs typeface="Khmer OS Battambang" panose="02000500000000020004" pitchFamily="2" charset="0"/>
              </a:rPr>
              <a:t>ដែលចូលរួមការស្រាវជ្រាវមាន១២នាក់</a:t>
            </a:r>
          </a:p>
          <a:p>
            <a:pPr marL="342900" indent="-342900" algn="just">
              <a:lnSpc>
                <a:spcPct val="150000"/>
              </a:lnSpc>
              <a:buFont typeface="Wingdings" charset="2"/>
              <a:buChar char="Ø"/>
            </a:pPr>
            <a:r>
              <a:rPr lang="km-KH" sz="2400" dirty="0">
                <a:solidFill>
                  <a:srgbClr val="000090"/>
                </a:solidFill>
                <a:latin typeface="Khmer OS Battambang" panose="02000500000000020004" pitchFamily="2" charset="0"/>
                <a:cs typeface="Khmer OS Battambang" panose="02000500000000020004" pitchFamily="2" charset="0"/>
              </a:rPr>
              <a:t>ការជោគជ័យមានសមាមាត្រខ្ពស់</a:t>
            </a:r>
          </a:p>
          <a:p>
            <a:pPr algn="just">
              <a:defRPr/>
            </a:pPr>
            <a:endParaRPr lang="en-US" sz="24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6" name="Picture 5" descr="IMG_215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682" y="4312837"/>
            <a:ext cx="3451140" cy="2377292"/>
          </a:xfrm>
          <a:prstGeom prst="rect">
            <a:avLst/>
          </a:prstGeom>
        </p:spPr>
      </p:pic>
      <p:pic>
        <p:nvPicPr>
          <p:cNvPr id="7" name="Picture 6" descr="IMG_21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50" y="4312837"/>
            <a:ext cx="3797382" cy="2477222"/>
          </a:xfrm>
          <a:prstGeom prst="rect">
            <a:avLst/>
          </a:prstGeom>
        </p:spPr>
      </p:pic>
    </p:spTree>
    <p:extLst>
      <p:ext uri="{BB962C8B-B14F-4D97-AF65-F5344CB8AC3E}">
        <p14:creationId xmlns:p14="http://schemas.microsoft.com/office/powerpoint/2010/main" val="9838080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
            <a:ext cx="9144000" cy="1128952"/>
          </a:xfrm>
          <a:solidFill>
            <a:srgbClr val="C6D9F1"/>
          </a:solidFill>
        </p:spPr>
        <p:txBody>
          <a:bodyPr>
            <a:noAutofit/>
          </a:bodyPr>
          <a:lstStyle/>
          <a:p>
            <a:pPr>
              <a:lnSpc>
                <a:spcPct val="110000"/>
              </a:lnSpc>
            </a:pPr>
            <a:r>
              <a:rPr lang="en-US" sz="2400" dirty="0" smtClean="0">
                <a:solidFill>
                  <a:srgbClr val="000090"/>
                </a:solidFill>
                <a:latin typeface="Khmer OS Muol Light" panose="02000500000000020004" pitchFamily="2" charset="0"/>
                <a:cs typeface="Khmer OS Muol Light" panose="02000500000000020004" pitchFamily="2" charset="0"/>
              </a:rPr>
              <a:t>IV. </a:t>
            </a:r>
            <a:r>
              <a:rPr lang="en-US" sz="2400" dirty="0" err="1" smtClean="0">
                <a:solidFill>
                  <a:srgbClr val="000090"/>
                </a:solidFill>
                <a:latin typeface="Khmer OS Muol Light" panose="02000500000000020004" pitchFamily="2" charset="0"/>
                <a:cs typeface="Khmer OS Muol Light" panose="02000500000000020004" pitchFamily="2" charset="0"/>
              </a:rPr>
              <a:t>ដំណោះស្រាយបញ្ហាប្រឈម</a:t>
            </a:r>
            <a:r>
              <a:rPr lang="en-US" sz="2400" dirty="0">
                <a:solidFill>
                  <a:srgbClr val="000090"/>
                </a:solidFill>
                <a:latin typeface="Khmer OS Muol Light" panose="02000500000000020004" pitchFamily="2" charset="0"/>
                <a:cs typeface="Khmer OS Muol Light" panose="02000500000000020004" pitchFamily="2" charset="0"/>
              </a:rPr>
              <a:t/>
            </a:r>
            <a:br>
              <a:rPr lang="en-US" sz="2400" dirty="0">
                <a:solidFill>
                  <a:srgbClr val="000090"/>
                </a:solidFill>
                <a:latin typeface="Khmer OS Muol Light" panose="02000500000000020004" pitchFamily="2" charset="0"/>
                <a:cs typeface="Khmer OS Muol Light" panose="02000500000000020004" pitchFamily="2" charset="0"/>
              </a:rPr>
            </a:br>
            <a:r>
              <a:rPr lang="en-US" sz="2400" dirty="0" smtClean="0">
                <a:solidFill>
                  <a:srgbClr val="000090"/>
                </a:solidFill>
                <a:latin typeface="Khmer OS Muol Light" panose="02000500000000020004" pitchFamily="2" charset="0"/>
                <a:cs typeface="Khmer OS Muol Light" panose="02000500000000020004" pitchFamily="2" charset="0"/>
              </a:rPr>
              <a:t>            </a:t>
            </a:r>
            <a:r>
              <a:rPr lang="en-US" sz="2400" dirty="0" err="1" smtClean="0">
                <a:solidFill>
                  <a:srgbClr val="000090"/>
                </a:solidFill>
                <a:latin typeface="Khmer OS Muol Light" panose="02000500000000020004" pitchFamily="2" charset="0"/>
                <a:cs typeface="Khmer OS Muol Light" panose="02000500000000020004" pitchFamily="2" charset="0"/>
              </a:rPr>
              <a:t>ការវាយតម្លៃមជ្ឍដ្ឋានស្រាវជ្រាវភាគីពាក់ព័ន្ឌ</a:t>
            </a:r>
            <a:r>
              <a:rPr lang="en-US" sz="2400" dirty="0" smtClean="0">
                <a:solidFill>
                  <a:srgbClr val="000090"/>
                </a:solidFill>
                <a:latin typeface="Khmer OS Muol Light" panose="02000500000000020004" pitchFamily="2" charset="0"/>
                <a:cs typeface="Khmer OS Muol Light" panose="02000500000000020004" pitchFamily="2" charset="0"/>
              </a:rPr>
              <a:t> </a:t>
            </a:r>
            <a:endParaRPr lang="en-US" sz="2400" dirty="0">
              <a:solidFill>
                <a:srgbClr val="000090"/>
              </a:solidFill>
              <a:latin typeface="Khmer OS Muol Light" panose="02000500000000020004" pitchFamily="2" charset="0"/>
              <a:cs typeface="Khmer OS Muol Light" panose="02000500000000020004" pitchFamily="2" charset="0"/>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128953"/>
          </a:xfrm>
          <a:prstGeom prst="rect">
            <a:avLst/>
          </a:prstGeom>
          <a:noFill/>
        </p:spPr>
      </p:pic>
      <p:pic>
        <p:nvPicPr>
          <p:cNvPr id="5" name="Picture 5" descr="cambodia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77" y="1128955"/>
            <a:ext cx="8987223" cy="5927004"/>
          </a:xfrm>
          <a:prstGeom prst="rect">
            <a:avLst/>
          </a:prstGeom>
          <a:solidFill>
            <a:srgbClr val="DBEEF4"/>
          </a:solidFill>
          <a:ln>
            <a:noFill/>
          </a:ln>
          <a:extLst/>
        </p:spPr>
      </p:pic>
      <p:pic>
        <p:nvPicPr>
          <p:cNvPr id="10" name="Picture 9" descr="10991191_1015211851841494_2819835707222389504_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348" y="4409603"/>
            <a:ext cx="1301248" cy="950508"/>
          </a:xfrm>
          <a:prstGeom prst="rect">
            <a:avLst/>
          </a:prstGeom>
        </p:spPr>
      </p:pic>
      <p:pic>
        <p:nvPicPr>
          <p:cNvPr id="12" name="Picture 11" descr="11745965_10207749105390763_7804358707745835466_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2164" y="2084576"/>
            <a:ext cx="1238536" cy="925032"/>
          </a:xfrm>
          <a:prstGeom prst="rect">
            <a:avLst/>
          </a:prstGeom>
        </p:spPr>
      </p:pic>
      <p:pic>
        <p:nvPicPr>
          <p:cNvPr id="13" name="Picture 12" descr="7789930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2459" y="5825093"/>
            <a:ext cx="1450188" cy="866804"/>
          </a:xfrm>
          <a:prstGeom prst="rect">
            <a:avLst/>
          </a:prstGeom>
        </p:spPr>
      </p:pic>
      <p:pic>
        <p:nvPicPr>
          <p:cNvPr id="14" name="Picture 13" descr="slide-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478026"/>
            <a:ext cx="1849966" cy="990627"/>
          </a:xfrm>
          <a:prstGeom prst="rect">
            <a:avLst/>
          </a:prstGeom>
        </p:spPr>
      </p:pic>
      <p:pic>
        <p:nvPicPr>
          <p:cNvPr id="15" name="Picture 14" descr="10867843-the-university-of-sisophon-banteay-meanchey-province-cambodi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2640" y="1128954"/>
            <a:ext cx="1599123" cy="955622"/>
          </a:xfrm>
          <a:prstGeom prst="rect">
            <a:avLst/>
          </a:prstGeom>
        </p:spPr>
      </p:pic>
    </p:spTree>
    <p:extLst>
      <p:ext uri="{BB962C8B-B14F-4D97-AF65-F5344CB8AC3E}">
        <p14:creationId xmlns:p14="http://schemas.microsoft.com/office/powerpoint/2010/main" val="3776945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000090"/>
              </a:solidFill>
            </a:endParaRPr>
          </a:p>
        </p:txBody>
      </p:sp>
      <p:sp>
        <p:nvSpPr>
          <p:cNvPr id="3" name="Content Placeholder 2"/>
          <p:cNvSpPr>
            <a:spLocks noGrp="1"/>
          </p:cNvSpPr>
          <p:nvPr>
            <p:ph idx="1"/>
          </p:nvPr>
        </p:nvSpPr>
        <p:spPr>
          <a:xfrm>
            <a:off x="0" y="1417638"/>
            <a:ext cx="9144000" cy="5440362"/>
          </a:xfrm>
          <a:solidFill>
            <a:srgbClr val="DBEEF4"/>
          </a:solidFill>
        </p:spPr>
        <p:txBody>
          <a:bodyPr>
            <a:normAutofit/>
          </a:bodyPr>
          <a:lstStyle/>
          <a:p>
            <a:pPr algn="just">
              <a:lnSpc>
                <a:spcPct val="130000"/>
              </a:lnSpc>
              <a:buFont typeface="Wingdings" charset="2"/>
              <a:buChar char="Ø"/>
            </a:pPr>
            <a:r>
              <a:rPr lang="km-KH" sz="2800" dirty="0" smtClean="0">
                <a:solidFill>
                  <a:srgbClr val="000090"/>
                </a:solidFill>
                <a:latin typeface="Khmer OS" panose="02000500000000020004" pitchFamily="2" charset="0"/>
                <a:cs typeface="Khmer OS" panose="02000500000000020004" pitchFamily="2" charset="0"/>
              </a:rPr>
              <a:t>គោល</a:t>
            </a:r>
            <a:r>
              <a:rPr lang="km-KH" sz="2800" dirty="0">
                <a:solidFill>
                  <a:srgbClr val="000090"/>
                </a:solidFill>
                <a:latin typeface="Khmer OS" panose="02000500000000020004" pitchFamily="2" charset="0"/>
                <a:cs typeface="Khmer OS" panose="02000500000000020004" pitchFamily="2" charset="0"/>
              </a:rPr>
              <a:t>ដៅសំភាសន៍សំខាន់</a:t>
            </a:r>
            <a:r>
              <a:rPr lang="km-KH" sz="2800" dirty="0" smtClean="0">
                <a:solidFill>
                  <a:srgbClr val="000090"/>
                </a:solidFill>
                <a:latin typeface="Khmer OS" panose="02000500000000020004" pitchFamily="2" charset="0"/>
                <a:cs typeface="Khmer OS" panose="02000500000000020004" pitchFamily="2" charset="0"/>
              </a:rPr>
              <a:t>គឺ </a:t>
            </a:r>
            <a:r>
              <a:rPr lang="km-KH" sz="2800" dirty="0">
                <a:solidFill>
                  <a:srgbClr val="000090"/>
                </a:solidFill>
                <a:latin typeface="Khmer OS" panose="02000500000000020004" pitchFamily="2" charset="0"/>
                <a:cs typeface="Khmer OS" panose="02000500000000020004" pitchFamily="2" charset="0"/>
              </a:rPr>
              <a:t>សំភាសន៍អ្នកផ្តល់ពត៌មាន រួមទាំង</a:t>
            </a:r>
            <a:r>
              <a:rPr lang="km-KH" sz="2800" dirty="0" smtClean="0">
                <a:solidFill>
                  <a:srgbClr val="000090"/>
                </a:solidFill>
                <a:latin typeface="Khmer OS" panose="02000500000000020004" pitchFamily="2" charset="0"/>
                <a:cs typeface="Khmer OS" panose="02000500000000020004" pitchFamily="2" charset="0"/>
              </a:rPr>
              <a:t>អ្នក</a:t>
            </a:r>
            <a:r>
              <a:rPr lang="km-KH" sz="2800" dirty="0">
                <a:solidFill>
                  <a:srgbClr val="000090"/>
                </a:solidFill>
                <a:latin typeface="Khmer OS" panose="02000500000000020004" pitchFamily="2" charset="0"/>
                <a:cs typeface="Khmer OS" panose="02000500000000020004" pitchFamily="2" charset="0"/>
              </a:rPr>
              <a:t>មានជ</a:t>
            </a:r>
            <a:r>
              <a:rPr lang="km-KH" sz="2800" dirty="0" smtClean="0">
                <a:solidFill>
                  <a:srgbClr val="000090"/>
                </a:solidFill>
                <a:latin typeface="Khmer OS" panose="02000500000000020004" pitchFamily="2" charset="0"/>
                <a:cs typeface="Khmer OS" panose="02000500000000020004" pitchFamily="2" charset="0"/>
              </a:rPr>
              <a:t>ំនាញនៃការស្រាវជ្រាវ​</a:t>
            </a:r>
            <a:r>
              <a:rPr lang="km-KH" sz="2800" smtClean="0">
                <a:solidFill>
                  <a:srgbClr val="000090"/>
                </a:solidFill>
                <a:latin typeface="Khmer OS" panose="02000500000000020004" pitchFamily="2" charset="0"/>
                <a:cs typeface="Khmer OS" panose="02000500000000020004" pitchFamily="2" charset="0"/>
              </a:rPr>
              <a:t>​ និងមេ</a:t>
            </a:r>
            <a:r>
              <a:rPr lang="km-KH" sz="2800" dirty="0" smtClean="0">
                <a:solidFill>
                  <a:srgbClr val="000090"/>
                </a:solidFill>
                <a:latin typeface="Khmer OS" panose="02000500000000020004" pitchFamily="2" charset="0"/>
                <a:cs typeface="Khmer OS" panose="02000500000000020004" pitchFamily="2" charset="0"/>
              </a:rPr>
              <a:t>ដឹកនាំ</a:t>
            </a:r>
            <a:br>
              <a:rPr lang="km-KH" sz="2800" dirty="0" smtClean="0">
                <a:solidFill>
                  <a:srgbClr val="000090"/>
                </a:solidFill>
                <a:latin typeface="Khmer OS" panose="02000500000000020004" pitchFamily="2" charset="0"/>
                <a:cs typeface="Khmer OS" panose="02000500000000020004" pitchFamily="2" charset="0"/>
              </a:rPr>
            </a:br>
            <a:r>
              <a:rPr lang="km-KH" sz="2800" dirty="0" smtClean="0">
                <a:solidFill>
                  <a:srgbClr val="000090"/>
                </a:solidFill>
                <a:latin typeface="Khmer OS" panose="02000500000000020004" pitchFamily="2" charset="0"/>
                <a:cs typeface="Khmer OS" panose="02000500000000020004" pitchFamily="2" charset="0"/>
              </a:rPr>
              <a:t>រដ្ឋាភិបាល​</a:t>
            </a:r>
            <a:endParaRPr lang="km-KH" sz="2800" dirty="0">
              <a:solidFill>
                <a:srgbClr val="000090"/>
              </a:solidFill>
              <a:latin typeface="Khmer OS" panose="02000500000000020004" pitchFamily="2" charset="0"/>
              <a:cs typeface="Khmer OS" panose="02000500000000020004" pitchFamily="2" charset="0"/>
            </a:endParaRPr>
          </a:p>
          <a:p>
            <a:pPr algn="just">
              <a:lnSpc>
                <a:spcPct val="130000"/>
              </a:lnSpc>
              <a:buFont typeface="Wingdings" charset="2"/>
              <a:buChar char="Ø"/>
            </a:pPr>
            <a:r>
              <a:rPr lang="km-KH" sz="2800" dirty="0">
                <a:solidFill>
                  <a:srgbClr val="000090"/>
                </a:solidFill>
                <a:latin typeface="Khmer OS" panose="02000500000000020004" pitchFamily="2" charset="0"/>
                <a:cs typeface="Khmer OS" panose="02000500000000020004" pitchFamily="2" charset="0"/>
              </a:rPr>
              <a:t>កិច្ចពិភាក្សា</a:t>
            </a:r>
            <a:r>
              <a:rPr lang="km-KH" sz="2800" dirty="0" smtClean="0">
                <a:solidFill>
                  <a:srgbClr val="000090"/>
                </a:solidFill>
                <a:latin typeface="Khmer OS" panose="02000500000000020004" pitchFamily="2" charset="0"/>
                <a:cs typeface="Khmer OS" panose="02000500000000020004" pitchFamily="2" charset="0"/>
              </a:rPr>
              <a:t>ជា</a:t>
            </a:r>
            <a:r>
              <a:rPr lang="km-KH" sz="2800" dirty="0">
                <a:solidFill>
                  <a:srgbClr val="000090"/>
                </a:solidFill>
                <a:latin typeface="Khmer OS" panose="02000500000000020004" pitchFamily="2" charset="0"/>
                <a:cs typeface="Khmer OS" panose="02000500000000020004" pitchFamily="2" charset="0"/>
              </a:rPr>
              <a:t>ក្រុមជាមួយនិស្សិតសាកលវិទ្យាល័យ។</a:t>
            </a:r>
          </a:p>
          <a:p>
            <a:pPr algn="just">
              <a:lnSpc>
                <a:spcPct val="130000"/>
              </a:lnSpc>
              <a:buFont typeface="Wingdings" charset="2"/>
              <a:buChar char="Ø"/>
            </a:pPr>
            <a:r>
              <a:rPr lang="km-KH" sz="2800" dirty="0">
                <a:solidFill>
                  <a:srgbClr val="000090"/>
                </a:solidFill>
                <a:latin typeface="Khmer OS" panose="02000500000000020004" pitchFamily="2" charset="0"/>
                <a:cs typeface="Khmer OS" panose="02000500000000020004" pitchFamily="2" charset="0"/>
              </a:rPr>
              <a:t>ការស្រង់មតិ</a:t>
            </a:r>
          </a:p>
        </p:txBody>
      </p:sp>
      <p:sp>
        <p:nvSpPr>
          <p:cNvPr id="6" name="Title 1"/>
          <p:cNvSpPr txBox="1">
            <a:spLocks/>
          </p:cNvSpPr>
          <p:nvPr/>
        </p:nvSpPr>
        <p:spPr>
          <a:xfrm>
            <a:off x="20158"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smtClean="0">
                <a:solidFill>
                  <a:srgbClr val="000090"/>
                </a:solidFill>
                <a:latin typeface="Khmer OS Muol Light" panose="02000500000000020004" pitchFamily="2" charset="0"/>
                <a:cs typeface="Khmer OS Muol Light" panose="02000500000000020004" pitchFamily="2" charset="0"/>
              </a:rPr>
              <a:t>IV. </a:t>
            </a:r>
            <a:r>
              <a:rPr lang="km-KH" sz="2200" dirty="0" smtClean="0">
                <a:solidFill>
                  <a:srgbClr val="000090"/>
                </a:solidFill>
                <a:latin typeface="Khmer OS Muol Light" panose="02000500000000020004" pitchFamily="2" charset="0"/>
                <a:cs typeface="Khmer OS Muol Light" panose="02000500000000020004" pitchFamily="2" charset="0"/>
              </a:rPr>
              <a:t>	ដំណោះ</a:t>
            </a:r>
            <a:r>
              <a:rPr lang="km-KH" sz="2200" dirty="0">
                <a:solidFill>
                  <a:srgbClr val="000090"/>
                </a:solidFill>
                <a:latin typeface="Khmer OS Muol Light" panose="02000500000000020004" pitchFamily="2" charset="0"/>
                <a:cs typeface="Khmer OS Muol Light" panose="02000500000000020004" pitchFamily="2" charset="0"/>
              </a:rPr>
              <a:t>ស្រាយ</a:t>
            </a:r>
            <a:r>
              <a:rPr lang="km-KH" sz="2200" dirty="0" smtClean="0">
                <a:solidFill>
                  <a:srgbClr val="000090"/>
                </a:solidFill>
                <a:latin typeface="Khmer OS Muol Light" panose="02000500000000020004" pitchFamily="2" charset="0"/>
                <a:cs typeface="Khmer OS Muol Light" panose="02000500000000020004" pitchFamily="2" charset="0"/>
              </a:rPr>
              <a:t>បញ្ហាប្រឈម </a:t>
            </a:r>
            <a:r>
              <a:rPr lang="en-US" sz="2200" dirty="0" err="1" smtClean="0">
                <a:solidFill>
                  <a:srgbClr val="000090"/>
                </a:solidFill>
                <a:latin typeface="Khmer OS Muol Light" panose="02000500000000020004" pitchFamily="2" charset="0"/>
                <a:cs typeface="Khmer OS Muol Light" panose="02000500000000020004" pitchFamily="2" charset="0"/>
              </a:rPr>
              <a:t>ការវាយតម្លៃមជ្ឈដ្ឋាន</a:t>
            </a:r>
            <a:r>
              <a:rPr lang="km-KH" sz="2200" dirty="0" smtClean="0">
                <a:solidFill>
                  <a:srgbClr val="000090"/>
                </a:solidFill>
                <a:latin typeface="Khmer OS Muol Light" panose="02000500000000020004" pitchFamily="2" charset="0"/>
                <a:cs typeface="Khmer OS Muol Light" panose="02000500000000020004" pitchFamily="2" charset="0"/>
              </a:rPr>
              <a:t/>
            </a:r>
            <a:br>
              <a:rPr lang="km-KH" sz="2200" dirty="0" smtClean="0">
                <a:solidFill>
                  <a:srgbClr val="000090"/>
                </a:solidFill>
                <a:latin typeface="Khmer OS Muol Light" panose="02000500000000020004" pitchFamily="2" charset="0"/>
                <a:cs typeface="Khmer OS Muol Light" panose="02000500000000020004" pitchFamily="2" charset="0"/>
              </a:rPr>
            </a:b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ស្រាវជ្រាវវិធីសាស្ត្រៈ</a:t>
            </a:r>
            <a:r>
              <a:rPr lang="en-US"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ការប្រមួលទិន្នន័យ</a:t>
            </a:r>
            <a:r>
              <a:rPr lang="en-US" sz="2200" dirty="0" err="1">
                <a:solidFill>
                  <a:srgbClr val="000090"/>
                </a:solidFill>
                <a:latin typeface="Khmer OS Muol Light" panose="02000500000000020004" pitchFamily="2" charset="0"/>
                <a:cs typeface="Khmer OS Muol Light" panose="02000500000000020004" pitchFamily="2" charset="0"/>
              </a:rPr>
              <a:t>ប</a:t>
            </a:r>
            <a:r>
              <a:rPr lang="en-US" sz="2200" dirty="0" err="1" smtClean="0">
                <a:solidFill>
                  <a:srgbClr val="000090"/>
                </a:solidFill>
                <a:latin typeface="Khmer OS Muol Light" panose="02000500000000020004" pitchFamily="2" charset="0"/>
                <a:cs typeface="Khmer OS Muol Light" panose="02000500000000020004" pitchFamily="2" charset="0"/>
              </a:rPr>
              <a:t>ឋមចំនួនបី</a:t>
            </a:r>
            <a:endParaRPr lang="en-US" sz="22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9" name="Picture 8" descr="11222591_10207641392218001_165700916371176211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483510"/>
            <a:ext cx="3151211" cy="2374491"/>
          </a:xfrm>
          <a:prstGeom prst="rect">
            <a:avLst/>
          </a:prstGeom>
        </p:spPr>
      </p:pic>
      <p:pic>
        <p:nvPicPr>
          <p:cNvPr id="10" name="Picture 9" descr="11796391_10207749110270885_5383296620426472465_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6599" y="4483510"/>
            <a:ext cx="2947401" cy="2374491"/>
          </a:xfrm>
          <a:prstGeom prst="rect">
            <a:avLst/>
          </a:prstGeom>
        </p:spPr>
      </p:pic>
      <p:pic>
        <p:nvPicPr>
          <p:cNvPr id="11" name="Picture 10" descr="photo-1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1210" y="4483510"/>
            <a:ext cx="3045389" cy="2374491"/>
          </a:xfrm>
          <a:prstGeom prst="rect">
            <a:avLst/>
          </a:prstGeom>
        </p:spPr>
      </p:pic>
    </p:spTree>
    <p:extLst>
      <p:ext uri="{BB962C8B-B14F-4D97-AF65-F5344CB8AC3E}">
        <p14:creationId xmlns:p14="http://schemas.microsoft.com/office/powerpoint/2010/main" val="1514688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8"/>
            <a:ext cx="9144000" cy="5440362"/>
          </a:xfrm>
          <a:solidFill>
            <a:srgbClr val="DBEEF4"/>
          </a:solidFill>
        </p:spPr>
        <p:txBody>
          <a:bodyPr>
            <a:normAutofit lnSpcReduction="10000"/>
          </a:bodyPr>
          <a:lstStyle/>
          <a:p>
            <a:pPr algn="just">
              <a:lnSpc>
                <a:spcPct val="150000"/>
              </a:lnSpc>
              <a:buFont typeface="Wingdings" panose="05000000000000000000" pitchFamily="2" charset="2"/>
              <a:buChar char="Ø"/>
            </a:pPr>
            <a:r>
              <a:rPr lang="km-KH" sz="1800" dirty="0" smtClean="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ពិភាក្សាជាក្រុមជាមួយអ្នកតំណាង</a:t>
            </a:r>
            <a:r>
              <a:rPr lang="km-KH" sz="1800" dirty="0" smtClean="0">
                <a:solidFill>
                  <a:srgbClr val="000090"/>
                </a:solidFill>
                <a:latin typeface="Khmer OS" panose="02000500000000020004" pitchFamily="2" charset="0"/>
                <a:cs typeface="Khmer OS" panose="02000500000000020004" pitchFamily="2" charset="0"/>
              </a:rPr>
              <a:t> ចំនួន១២ វិទ្យាស្ថាន</a:t>
            </a:r>
            <a:r>
              <a:rPr lang="km-KH" sz="1800" dirty="0">
                <a:solidFill>
                  <a:srgbClr val="000090"/>
                </a:solidFill>
                <a:latin typeface="Khmer OS" panose="02000500000000020004" pitchFamily="2" charset="0"/>
                <a:cs typeface="Khmer OS" panose="02000500000000020004" pitchFamily="2" charset="0"/>
              </a:rPr>
              <a:t> ។</a:t>
            </a:r>
            <a:endParaRPr lang="en-US" sz="1800" dirty="0">
              <a:solidFill>
                <a:srgbClr val="000090"/>
              </a:solidFill>
              <a:latin typeface="Khmer OS" panose="02000500000000020004" pitchFamily="2" charset="0"/>
              <a:cs typeface="Khmer OS" panose="02000500000000020004" pitchFamily="2" charset="0"/>
            </a:endParaRPr>
          </a:p>
          <a:p>
            <a:pPr algn="just">
              <a:lnSpc>
                <a:spcPct val="150000"/>
              </a:lnSpc>
              <a:buFont typeface="Wingdings" panose="05000000000000000000" pitchFamily="2" charset="2"/>
              <a:buChar char="Ø"/>
            </a:pPr>
            <a:r>
              <a:rPr lang="km-KH" sz="1800" dirty="0">
                <a:solidFill>
                  <a:srgbClr val="000090"/>
                </a:solidFill>
                <a:latin typeface="Khmer OS" panose="02000500000000020004" pitchFamily="2" charset="0"/>
                <a:cs typeface="Khmer OS" panose="02000500000000020004" pitchFamily="2" charset="0"/>
              </a:rPr>
              <a:t> សំភាសន៍ស៊ីជម្រៅជាមួយគ្រឹះស្ថានឧត្តមសិក្សាច</a:t>
            </a:r>
            <a:r>
              <a:rPr lang="km-KH" sz="1800" dirty="0" smtClean="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នួន១០​ </a:t>
            </a:r>
            <a:r>
              <a:rPr lang="en-US" sz="1800" dirty="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៤តាមខេត្ត</a:t>
            </a:r>
            <a:r>
              <a:rPr lang="en-US" sz="1800" dirty="0">
                <a:solidFill>
                  <a:srgbClr val="000090"/>
                </a:solidFill>
                <a:latin typeface="Khmer OS" panose="02000500000000020004" pitchFamily="2" charset="0"/>
                <a:cs typeface="Khmer OS" panose="02000500000000020004" pitchFamily="2" charset="0"/>
              </a:rPr>
              <a:t>): 41 </a:t>
            </a:r>
            <a:r>
              <a:rPr lang="km-KH" sz="1800" dirty="0">
                <a:solidFill>
                  <a:srgbClr val="000090"/>
                </a:solidFill>
                <a:latin typeface="Khmer OS" panose="02000500000000020004" pitchFamily="2" charset="0"/>
                <a:cs typeface="Khmer OS" panose="02000500000000020004" pitchFamily="2" charset="0"/>
              </a:rPr>
              <a:t>សាកលវិទ្យាធិ</a:t>
            </a:r>
            <a:r>
              <a:rPr lang="km-KH" sz="1800" dirty="0" smtClean="0">
                <a:solidFill>
                  <a:srgbClr val="000090"/>
                </a:solidFill>
                <a:latin typeface="Khmer OS" panose="02000500000000020004" pitchFamily="2" charset="0"/>
                <a:cs typeface="Khmer OS" panose="02000500000000020004" pitchFamily="2" charset="0"/>
              </a:rPr>
              <a:t>ការ </a:t>
            </a:r>
            <a:r>
              <a:rPr lang="km-KH" sz="1800" dirty="0">
                <a:solidFill>
                  <a:srgbClr val="000090"/>
                </a:solidFill>
                <a:latin typeface="Khmer OS" panose="02000500000000020004" pitchFamily="2" charset="0"/>
                <a:cs typeface="Khmer OS" panose="02000500000000020004" pitchFamily="2" charset="0"/>
              </a:rPr>
              <a:t>ព្រឹទ្ធបុរសនិងនាយក</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សាស្ត្រាចារ្យនិងអ្នកស្រាវជ្រាវចំនួន២៩នាក់។</a:t>
            </a:r>
            <a:r>
              <a:rPr lang="en-US" sz="1800" dirty="0">
                <a:solidFill>
                  <a:srgbClr val="000090"/>
                </a:solidFill>
                <a:latin typeface="Khmer OS" panose="02000500000000020004" pitchFamily="2" charset="0"/>
                <a:cs typeface="Khmer OS" panose="02000500000000020004" pitchFamily="2" charset="0"/>
              </a:rPr>
              <a:t>. </a:t>
            </a:r>
          </a:p>
          <a:p>
            <a:pPr algn="just">
              <a:lnSpc>
                <a:spcPct val="150000"/>
              </a:lnSpc>
              <a:buFont typeface="Wingdings" panose="05000000000000000000" pitchFamily="2" charset="2"/>
              <a:buChar char="Ø"/>
            </a:pPr>
            <a:r>
              <a:rPr lang="km-KH" sz="1800" dirty="0">
                <a:solidFill>
                  <a:srgbClr val="000090"/>
                </a:solidFill>
                <a:latin typeface="Khmer OS" panose="02000500000000020004" pitchFamily="2" charset="0"/>
                <a:cs typeface="Khmer OS" panose="02000500000000020004" pitchFamily="2" charset="0"/>
              </a:rPr>
              <a:t>ពិភាក្សាតុមូល</a:t>
            </a:r>
            <a:r>
              <a:rPr lang="km-KH" sz="1800" dirty="0" smtClean="0">
                <a:solidFill>
                  <a:srgbClr val="000090"/>
                </a:solidFill>
                <a:latin typeface="Khmer OS" panose="02000500000000020004" pitchFamily="2" charset="0"/>
                <a:cs typeface="Khmer OS" panose="02000500000000020004" pitchFamily="2" charset="0"/>
              </a:rPr>
              <a:t>១១ដង</a:t>
            </a:r>
            <a:r>
              <a:rPr lang="km-KH" sz="1800" dirty="0">
                <a:solidFill>
                  <a:srgbClr val="000090"/>
                </a:solidFill>
                <a:latin typeface="Khmer OS" panose="02000500000000020004" pitchFamily="2" charset="0"/>
                <a:cs typeface="Khmer OS" panose="02000500000000020004" pitchFamily="2" charset="0"/>
              </a:rPr>
              <a:t>ជាមួយ</a:t>
            </a:r>
            <a:r>
              <a:rPr lang="en-US" sz="1800" dirty="0" smtClean="0">
                <a:solidFill>
                  <a:srgbClr val="000090"/>
                </a:solidFill>
                <a:latin typeface="Khmer OS" panose="02000500000000020004" pitchFamily="2" charset="0"/>
                <a:cs typeface="Khmer OS" panose="02000500000000020004" pitchFamily="2" charset="0"/>
              </a:rPr>
              <a:t> ២០៤</a:t>
            </a:r>
            <a:r>
              <a:rPr lang="km-KH" sz="1800" dirty="0" smtClean="0">
                <a:solidFill>
                  <a:srgbClr val="000090"/>
                </a:solidFill>
                <a:latin typeface="Khmer OS" panose="02000500000000020004" pitchFamily="2" charset="0"/>
                <a:cs typeface="Khmer OS" panose="02000500000000020004" pitchFamily="2" charset="0"/>
              </a:rPr>
              <a:t>និស្សិត</a:t>
            </a:r>
            <a:r>
              <a:rPr lang="km-KH" sz="1800" dirty="0">
                <a:solidFill>
                  <a:srgbClr val="000090"/>
                </a:solidFill>
                <a:latin typeface="Khmer OS" panose="02000500000000020004" pitchFamily="2" charset="0"/>
                <a:cs typeface="Khmer OS" panose="02000500000000020004" pitchFamily="2" charset="0"/>
              </a:rPr>
              <a:t>គ្រ</a:t>
            </a:r>
            <a:r>
              <a:rPr lang="km-KH" sz="1800" dirty="0" smtClean="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ះស្ថានឧត្តមសិក្សា</a:t>
            </a:r>
            <a:endParaRPr lang="en-US" sz="1800" dirty="0">
              <a:solidFill>
                <a:srgbClr val="000090"/>
              </a:solidFill>
              <a:latin typeface="Khmer OS" panose="02000500000000020004" pitchFamily="2" charset="0"/>
              <a:cs typeface="Khmer OS" panose="02000500000000020004" pitchFamily="2" charset="0"/>
            </a:endParaRPr>
          </a:p>
          <a:p>
            <a:pPr algn="just" defTabSz="260350">
              <a:lnSpc>
                <a:spcPct val="150000"/>
              </a:lnSpc>
              <a:buFont typeface="Wingdings" panose="05000000000000000000" pitchFamily="2" charset="2"/>
              <a:buChar char="Ø"/>
            </a:pP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សំភាសន៍ស៊ីជម្រៅជាមួយមន្ត្រីរដ្ឋាភិបាល៤រូប</a:t>
            </a:r>
            <a:r>
              <a:rPr lang="en-US" sz="1800" dirty="0">
                <a:solidFill>
                  <a:srgbClr val="000090"/>
                </a:solidFill>
                <a:latin typeface="Khmer OS" panose="02000500000000020004" pitchFamily="2" charset="0"/>
                <a:cs typeface="Khmer OS" panose="02000500000000020004" pitchFamily="2" charset="0"/>
              </a:rPr>
              <a:t> (2 </a:t>
            </a:r>
            <a:r>
              <a:rPr lang="km-KH" sz="1800" dirty="0">
                <a:solidFill>
                  <a:srgbClr val="000090"/>
                </a:solidFill>
                <a:latin typeface="Khmer OS" panose="02000500000000020004" pitchFamily="2" charset="0"/>
                <a:cs typeface="Khmer OS" panose="02000500000000020004" pitchFamily="2" charset="0"/>
              </a:rPr>
              <a:t>រ</a:t>
            </a:r>
            <a:r>
              <a:rPr lang="km-KH" sz="1800" dirty="0" smtClean="0">
                <a:solidFill>
                  <a:srgbClr val="000090"/>
                </a:solidFill>
                <a:latin typeface="Khmer OS" panose="02000500000000020004" pitchFamily="2" charset="0"/>
                <a:cs typeface="Khmer OS" panose="02000500000000020004" pitchFamily="2" charset="0"/>
              </a:rPr>
              <a:t>ូប</a:t>
            </a:r>
            <a:r>
              <a:rPr lang="km-KH" sz="1800" dirty="0">
                <a:solidFill>
                  <a:srgbClr val="000090"/>
                </a:solidFill>
                <a:latin typeface="Khmer OS" panose="02000500000000020004" pitchFamily="2" charset="0"/>
                <a:cs typeface="Khmer OS" panose="02000500000000020004" pitchFamily="2" charset="0"/>
              </a:rPr>
              <a:t>មកពីក្រសួងអប់រំយុវជន និងកីឡា</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និង</a:t>
            </a:r>
            <a:r>
              <a:rPr lang="km-KH" sz="1800" dirty="0" smtClean="0">
                <a:solidFill>
                  <a:srgbClr val="000090"/>
                </a:solidFill>
                <a:latin typeface="Khmer OS" panose="02000500000000020004" pitchFamily="2" charset="0"/>
                <a:cs typeface="Khmer OS" panose="02000500000000020004" pitchFamily="2" charset="0"/>
              </a:rPr>
              <a:t>២រូបទៀ</a:t>
            </a:r>
            <a:r>
              <a:rPr lang="km-KH" sz="1800" dirty="0">
                <a:solidFill>
                  <a:srgbClr val="000090"/>
                </a:solidFill>
                <a:latin typeface="Khmer OS" panose="02000500000000020004" pitchFamily="2" charset="0"/>
                <a:cs typeface="Khmer OS" panose="02000500000000020004" pitchFamily="2" charset="0"/>
              </a:rPr>
              <a:t>តមកពីក្រសួងផែនការ​​</a:t>
            </a:r>
            <a:r>
              <a:rPr lang="en-US" sz="1800" dirty="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a:t>
            </a:r>
            <a:endParaRPr lang="en-US" sz="1800" dirty="0">
              <a:solidFill>
                <a:srgbClr val="000090"/>
              </a:solidFill>
              <a:latin typeface="Khmer OS" panose="02000500000000020004" pitchFamily="2" charset="0"/>
              <a:cs typeface="Khmer OS" panose="02000500000000020004" pitchFamily="2" charset="0"/>
            </a:endParaRPr>
          </a:p>
          <a:p>
            <a:pPr algn="just">
              <a:lnSpc>
                <a:spcPct val="150000"/>
              </a:lnSpc>
              <a:buFont typeface="Wingdings" panose="05000000000000000000" pitchFamily="2" charset="2"/>
              <a:buChar char="Ø"/>
            </a:pPr>
            <a:r>
              <a:rPr lang="en-US" sz="1800" dirty="0" smtClean="0">
                <a:solidFill>
                  <a:srgbClr val="000090"/>
                </a:solidFill>
                <a:latin typeface="Khmer OS" panose="02000500000000020004" pitchFamily="2" charset="0"/>
                <a:cs typeface="Khmer OS" panose="02000500000000020004" pitchFamily="2" charset="0"/>
              </a:rPr>
              <a:t> 5</a:t>
            </a:r>
            <a:r>
              <a:rPr lang="km-KH" sz="1800" dirty="0">
                <a:solidFill>
                  <a:srgbClr val="000090"/>
                </a:solidFill>
                <a:latin typeface="Khmer OS" panose="02000500000000020004" pitchFamily="2" charset="0"/>
                <a:cs typeface="Khmer OS" panose="02000500000000020004" pitchFamily="2" charset="0"/>
              </a:rPr>
              <a:t>រ</a:t>
            </a:r>
            <a:r>
              <a:rPr lang="km-KH" sz="1800" dirty="0" smtClean="0">
                <a:solidFill>
                  <a:srgbClr val="000090"/>
                </a:solidFill>
                <a:latin typeface="Khmer OS" panose="02000500000000020004" pitchFamily="2" charset="0"/>
                <a:cs typeface="Khmer OS" panose="02000500000000020004" pitchFamily="2" charset="0"/>
              </a:rPr>
              <a:t>ូប</a:t>
            </a:r>
            <a:r>
              <a:rPr lang="km-KH" sz="1800" dirty="0">
                <a:solidFill>
                  <a:srgbClr val="000090"/>
                </a:solidFill>
                <a:latin typeface="Khmer OS" panose="02000500000000020004" pitchFamily="2" charset="0"/>
                <a:cs typeface="Khmer OS" panose="02000500000000020004" pitchFamily="2" charset="0"/>
              </a:rPr>
              <a:t>ជាអ្នកតំណាងសង្គមស៊ីវិល</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លីកាដូ</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សមធម៌កម្ពុជា</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មជ្ឈមណ្ឌលសិទ្ធិមនុស្សកម្ពុជា</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គណកម្មាធិការដើម្បីការបោះឆ្នោតសេរីនិងត្រឹមត្រូវ</a:t>
            </a:r>
            <a:r>
              <a:rPr lang="en-US" sz="1800" dirty="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a:t>
            </a:r>
            <a:endParaRPr lang="en-US" sz="1800" dirty="0">
              <a:solidFill>
                <a:srgbClr val="000090"/>
              </a:solidFill>
              <a:latin typeface="Khmer OS" panose="02000500000000020004" pitchFamily="2" charset="0"/>
              <a:cs typeface="Khmer OS" panose="02000500000000020004" pitchFamily="2" charset="0"/>
            </a:endParaRPr>
          </a:p>
          <a:p>
            <a:pPr algn="just">
              <a:lnSpc>
                <a:spcPct val="150000"/>
              </a:lnSpc>
              <a:buFont typeface="Wingdings" panose="05000000000000000000" pitchFamily="2" charset="2"/>
              <a:buChar char="Ø"/>
            </a:pPr>
            <a:r>
              <a:rPr lang="km-KH" sz="1800" dirty="0" smtClean="0">
                <a:solidFill>
                  <a:srgbClr val="000090"/>
                </a:solidFill>
                <a:latin typeface="Khmer OS" panose="02000500000000020004" pitchFamily="2" charset="0"/>
                <a:cs typeface="Khmer OS" panose="02000500000000020004" pitchFamily="2" charset="0"/>
              </a:rPr>
              <a:t>៤រូប</a:t>
            </a:r>
            <a:r>
              <a:rPr lang="km-KH" sz="1800" dirty="0">
                <a:solidFill>
                  <a:srgbClr val="000090"/>
                </a:solidFill>
                <a:latin typeface="Khmer OS" panose="02000500000000020004" pitchFamily="2" charset="0"/>
                <a:cs typeface="Khmer OS" panose="02000500000000020004" pitchFamily="2" charset="0"/>
              </a:rPr>
              <a:t>ជាអ្នកតំណាងក្រុមស្រាវជ្រាវជំនាញ</a:t>
            </a:r>
            <a:r>
              <a:rPr lang="en-US" sz="1800" dirty="0">
                <a:solidFill>
                  <a:srgbClr val="000090"/>
                </a:solidFill>
                <a:latin typeface="Khmer OS" panose="02000500000000020004" pitchFamily="2" charset="0"/>
                <a:cs typeface="Khmer OS" panose="02000500000000020004" pitchFamily="2" charset="0"/>
              </a:rPr>
              <a:t> (DC-CAM, CKS, CDRI).</a:t>
            </a:r>
          </a:p>
          <a:p>
            <a:pPr algn="just">
              <a:lnSpc>
                <a:spcPct val="150000"/>
              </a:lnSpc>
              <a:buFont typeface="Wingdings" panose="05000000000000000000" pitchFamily="2" charset="2"/>
              <a:buChar char="Ø"/>
            </a:pPr>
            <a:r>
              <a:rPr lang="en-US" sz="1800" dirty="0" smtClean="0">
                <a:solidFill>
                  <a:srgbClr val="000090"/>
                </a:solidFill>
                <a:latin typeface="Khmer OS" panose="02000500000000020004" pitchFamily="2" charset="0"/>
                <a:cs typeface="Khmer OS" panose="02000500000000020004" pitchFamily="2" charset="0"/>
              </a:rPr>
              <a:t>3 </a:t>
            </a:r>
            <a:r>
              <a:rPr lang="km-KH" sz="1800" dirty="0">
                <a:solidFill>
                  <a:srgbClr val="000090"/>
                </a:solidFill>
                <a:latin typeface="Khmer OS" panose="02000500000000020004" pitchFamily="2" charset="0"/>
                <a:cs typeface="Khmer OS" panose="02000500000000020004" pitchFamily="2" charset="0"/>
              </a:rPr>
              <a:t>រ</a:t>
            </a:r>
            <a:r>
              <a:rPr lang="km-KH" sz="1800" dirty="0" smtClean="0">
                <a:solidFill>
                  <a:srgbClr val="000090"/>
                </a:solidFill>
                <a:latin typeface="Khmer OS" panose="02000500000000020004" pitchFamily="2" charset="0"/>
                <a:cs typeface="Khmer OS" panose="02000500000000020004" pitchFamily="2" charset="0"/>
              </a:rPr>
              <a:t>ូប</a:t>
            </a:r>
            <a:r>
              <a:rPr lang="km-KH" sz="1800" dirty="0">
                <a:solidFill>
                  <a:srgbClr val="000090"/>
                </a:solidFill>
                <a:latin typeface="Khmer OS" panose="02000500000000020004" pitchFamily="2" charset="0"/>
                <a:cs typeface="Khmer OS" panose="02000500000000020004" pitchFamily="2" charset="0"/>
              </a:rPr>
              <a:t>ជាម្ចាស់ជំនួយសំខាន</a:t>
            </a:r>
            <a:r>
              <a:rPr lang="km-KH" sz="1800" dirty="0" smtClean="0">
                <a:solidFill>
                  <a:srgbClr val="000090"/>
                </a:solidFill>
                <a:latin typeface="Khmer OS" panose="02000500000000020004" pitchFamily="2" charset="0"/>
                <a:cs typeface="Khmer OS" panose="02000500000000020004" pitchFamily="2" charset="0"/>
              </a:rPr>
              <a:t>់</a:t>
            </a:r>
            <a:r>
              <a:rPr lang="km-KH" sz="1800" dirty="0">
                <a:solidFill>
                  <a:srgbClr val="000090"/>
                </a:solidFill>
                <a:latin typeface="Khmer OS" panose="02000500000000020004" pitchFamily="2" charset="0"/>
                <a:cs typeface="Khmer OS" panose="02000500000000020004" pitchFamily="2" charset="0"/>
              </a:rPr>
              <a:t>ៗ</a:t>
            </a:r>
            <a:r>
              <a:rPr lang="en-US" sz="1800" dirty="0">
                <a:solidFill>
                  <a:srgbClr val="000090"/>
                </a:solidFill>
                <a:latin typeface="Khmer OS" panose="02000500000000020004" pitchFamily="2" charset="0"/>
                <a:cs typeface="Khmer OS" panose="02000500000000020004" pitchFamily="2" charset="0"/>
              </a:rPr>
              <a:t>(World Bank, ADB).</a:t>
            </a:r>
          </a:p>
          <a:p>
            <a:pPr algn="just">
              <a:lnSpc>
                <a:spcPct val="150000"/>
              </a:lnSpc>
              <a:buFont typeface="Wingdings" panose="05000000000000000000" pitchFamily="2" charset="2"/>
              <a:buChar char="Ø"/>
            </a:pPr>
            <a:r>
              <a:rPr lang="en-US" sz="1800" dirty="0">
                <a:solidFill>
                  <a:srgbClr val="000090"/>
                </a:solidFill>
                <a:latin typeface="Khmer OS" panose="02000500000000020004" pitchFamily="2" charset="0"/>
                <a:cs typeface="Khmer OS" panose="02000500000000020004" pitchFamily="2" charset="0"/>
              </a:rPr>
              <a:t>183 </a:t>
            </a:r>
            <a:r>
              <a:rPr lang="km-KH" sz="1800" dirty="0">
                <a:solidFill>
                  <a:srgbClr val="000090"/>
                </a:solidFill>
                <a:latin typeface="Khmer OS" panose="02000500000000020004" pitchFamily="2" charset="0"/>
                <a:cs typeface="Khmer OS" panose="02000500000000020004" pitchFamily="2" charset="0"/>
              </a:rPr>
              <a:t>ស្រង់មតិសាស្ត្រាចារ្យ</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ក្រុមស្រាវជ្រាវ</a:t>
            </a:r>
            <a:r>
              <a:rPr lang="en-US" sz="1800" dirty="0">
                <a:solidFill>
                  <a:srgbClr val="000090"/>
                </a:solidFill>
                <a:latin typeface="Khmer OS" panose="02000500000000020004" pitchFamily="2" charset="0"/>
                <a:cs typeface="Khmer OS" panose="02000500000000020004" pitchFamily="2" charset="0"/>
              </a:rPr>
              <a:t>, </a:t>
            </a:r>
            <a:r>
              <a:rPr lang="km-KH" sz="1800" dirty="0">
                <a:solidFill>
                  <a:srgbClr val="000090"/>
                </a:solidFill>
                <a:latin typeface="Khmer OS" panose="02000500000000020004" pitchFamily="2" charset="0"/>
                <a:cs typeface="Khmer OS" panose="02000500000000020004" pitchFamily="2" charset="0"/>
              </a:rPr>
              <a:t>នាយកដ្ឋានកណ្តាល</a:t>
            </a:r>
            <a:r>
              <a:rPr lang="en-US" sz="1800" dirty="0">
                <a:solidFill>
                  <a:srgbClr val="000090"/>
                </a:solidFill>
                <a:latin typeface="Khmer OS" panose="02000500000000020004" pitchFamily="2" charset="0"/>
                <a:cs typeface="Khmer OS" panose="02000500000000020004" pitchFamily="2" charset="0"/>
              </a:rPr>
              <a:t>.</a:t>
            </a:r>
          </a:p>
          <a:p>
            <a:pPr algn="just">
              <a:lnSpc>
                <a:spcPct val="150000"/>
              </a:lnSpc>
              <a:buFont typeface="Wingdings" panose="05000000000000000000" pitchFamily="2" charset="2"/>
              <a:buChar char="Ø"/>
            </a:pPr>
            <a:r>
              <a:rPr lang="km-KH" sz="1800" dirty="0">
                <a:solidFill>
                  <a:srgbClr val="FF0000"/>
                </a:solidFill>
                <a:latin typeface="Khmer OS" panose="02000500000000020004" pitchFamily="2" charset="0"/>
                <a:cs typeface="Khmer OS" panose="02000500000000020004" pitchFamily="2" charset="0"/>
              </a:rPr>
              <a:t>ទិន្នន័យសរុប</a:t>
            </a:r>
            <a:r>
              <a:rPr lang="en-US" sz="1800" dirty="0">
                <a:solidFill>
                  <a:srgbClr val="FF0000"/>
                </a:solidFill>
                <a:latin typeface="Khmer OS" panose="02000500000000020004" pitchFamily="2" charset="0"/>
                <a:cs typeface="Khmer OS" panose="02000500000000020004" pitchFamily="2" charset="0"/>
              </a:rPr>
              <a:t> (</a:t>
            </a:r>
            <a:r>
              <a:rPr lang="en-US" sz="1800" dirty="0" smtClean="0">
                <a:solidFill>
                  <a:srgbClr val="FF0000"/>
                </a:solidFill>
                <a:latin typeface="Khmer OS" panose="02000500000000020004" pitchFamily="2" charset="0"/>
                <a:cs typeface="Khmer OS" panose="02000500000000020004" pitchFamily="2" charset="0"/>
              </a:rPr>
              <a:t>4៨៥)</a:t>
            </a:r>
            <a:r>
              <a:rPr lang="en-US" sz="1800" dirty="0">
                <a:solidFill>
                  <a:srgbClr val="FF0000"/>
                </a:solidFill>
                <a:latin typeface="Khmer OS" panose="02000500000000020004" pitchFamily="2" charset="0"/>
                <a:cs typeface="Khmer OS" panose="02000500000000020004" pitchFamily="2" charset="0"/>
              </a:rPr>
              <a:t>: </a:t>
            </a:r>
            <a:r>
              <a:rPr lang="en-US" sz="1800" dirty="0" smtClean="0">
                <a:solidFill>
                  <a:srgbClr val="FF0000"/>
                </a:solidFill>
                <a:latin typeface="Khmer OS" panose="02000500000000020004" pitchFamily="2" charset="0"/>
                <a:cs typeface="Khmer OS" panose="02000500000000020004" pitchFamily="2" charset="0"/>
              </a:rPr>
              <a:t>៣០២ </a:t>
            </a:r>
            <a:r>
              <a:rPr lang="km-KH" sz="1800" dirty="0">
                <a:solidFill>
                  <a:srgbClr val="FF0000"/>
                </a:solidFill>
                <a:latin typeface="Khmer OS" panose="02000500000000020004" pitchFamily="2" charset="0"/>
                <a:cs typeface="Khmer OS" panose="02000500000000020004" pitchFamily="2" charset="0"/>
              </a:rPr>
              <a:t>ការវិភាគទិន្នន័យគុណភាព​និង </a:t>
            </a:r>
            <a:r>
              <a:rPr lang="en-US" sz="1800" dirty="0" smtClean="0">
                <a:solidFill>
                  <a:srgbClr val="FF0000"/>
                </a:solidFill>
                <a:latin typeface="Khmer OS" panose="02000500000000020004" pitchFamily="2" charset="0"/>
                <a:cs typeface="Khmer OS" panose="02000500000000020004" pitchFamily="2" charset="0"/>
              </a:rPr>
              <a:t>១៨៣</a:t>
            </a:r>
            <a:r>
              <a:rPr lang="km-KH" sz="1800" dirty="0">
                <a:solidFill>
                  <a:srgbClr val="FF0000"/>
                </a:solidFill>
                <a:latin typeface="Khmer OS" panose="02000500000000020004" pitchFamily="2" charset="0"/>
                <a:cs typeface="Khmer OS" panose="02000500000000020004" pitchFamily="2" charset="0"/>
              </a:rPr>
              <a:t>​ ជាបរិមាណ</a:t>
            </a:r>
            <a:endParaRPr lang="en-US" sz="1800" dirty="0">
              <a:solidFill>
                <a:srgbClr val="FF0000"/>
              </a:solidFill>
              <a:latin typeface="Khmer OS" panose="02000500000000020004" pitchFamily="2" charset="0"/>
              <a:cs typeface="Khmer OS" panose="02000500000000020004" pitchFamily="2" charset="0"/>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200" dirty="0" smtClean="0">
                <a:solidFill>
                  <a:srgbClr val="000090"/>
                </a:solidFill>
                <a:latin typeface="Khmer OS Muol Light" panose="02000500000000020004" pitchFamily="2" charset="0"/>
                <a:cs typeface="Khmer OS Muol Light" panose="02000500000000020004" pitchFamily="2" charset="0"/>
              </a:rPr>
              <a:t>IV. </a:t>
            </a:r>
            <a:r>
              <a:rPr lang="km-KH" sz="2200" dirty="0">
                <a:solidFill>
                  <a:srgbClr val="000090"/>
                </a:solidFill>
                <a:latin typeface="Khmer OS Muol Light" panose="02000500000000020004" pitchFamily="2" charset="0"/>
                <a:cs typeface="Khmer OS Muol Light" panose="02000500000000020004" pitchFamily="2" charset="0"/>
              </a:rPr>
              <a:t>ដំណោះស្រាយ</a:t>
            </a:r>
            <a:r>
              <a:rPr lang="km-KH" sz="2200" dirty="0" smtClean="0">
                <a:solidFill>
                  <a:srgbClr val="000090"/>
                </a:solidFill>
                <a:latin typeface="Khmer OS Muol Light" panose="02000500000000020004" pitchFamily="2" charset="0"/>
                <a:cs typeface="Khmer OS Muol Light" panose="02000500000000020004" pitchFamily="2" charset="0"/>
              </a:rPr>
              <a:t>បញ្ហាប្រឈម</a:t>
            </a:r>
          </a:p>
          <a:p>
            <a:pPr>
              <a:lnSpc>
                <a:spcPct val="120000"/>
              </a:lnSpc>
            </a:pPr>
            <a:r>
              <a:rPr lang="en-US" sz="2200" dirty="0" err="1" smtClean="0">
                <a:solidFill>
                  <a:srgbClr val="000090"/>
                </a:solidFill>
                <a:latin typeface="Khmer OS Muol Light" panose="02000500000000020004" pitchFamily="2" charset="0"/>
                <a:cs typeface="Khmer OS Muol Light" panose="02000500000000020004" pitchFamily="2" charset="0"/>
              </a:rPr>
              <a:t>ការវាយតម្លៃ</a:t>
            </a:r>
            <a:r>
              <a:rPr lang="en-US" sz="2200" dirty="0" err="1">
                <a:solidFill>
                  <a:srgbClr val="000090"/>
                </a:solidFill>
                <a:latin typeface="Khmer OS Muol Light" panose="02000500000000020004" pitchFamily="2" charset="0"/>
                <a:cs typeface="Khmer OS Muol Light" panose="02000500000000020004" pitchFamily="2" charset="0"/>
              </a:rPr>
              <a:t>មជ្ឈដ្ឋានការស្រាវជ្រាវ</a:t>
            </a:r>
            <a:endParaRPr lang="en-US" sz="2200" dirty="0">
              <a:solidFill>
                <a:srgbClr val="000090"/>
              </a:solidFill>
              <a:latin typeface="Khmer OS Muol Light" panose="02000500000000020004" pitchFamily="2" charset="0"/>
              <a:cs typeface="Khmer OS Muol Light" panose="02000500000000020004" pitchFamily="2" charset="0"/>
            </a:endParaRPr>
          </a:p>
          <a:p>
            <a:pPr>
              <a:lnSpc>
                <a:spcPct val="120000"/>
              </a:lnSpc>
            </a:pPr>
            <a:r>
              <a:rPr lang="en-US" sz="2200" dirty="0" err="1" smtClean="0">
                <a:solidFill>
                  <a:srgbClr val="FF0000"/>
                </a:solidFill>
                <a:latin typeface="Khmer OS Muol Light" panose="02000500000000020004" pitchFamily="2" charset="0"/>
                <a:cs typeface="Khmer OS Muol Light" panose="02000500000000020004" pitchFamily="2" charset="0"/>
              </a:rPr>
              <a:t>វិធីសាស្ត្រប្រើជាមួយភាគីពាក់ព័ន្ធ</a:t>
            </a:r>
            <a:r>
              <a:rPr lang="en-US" sz="2200" dirty="0" smtClean="0">
                <a:solidFill>
                  <a:srgbClr val="FF0000"/>
                </a:solidFill>
                <a:latin typeface="Khmer OS Muol Light" panose="02000500000000020004" pitchFamily="2" charset="0"/>
                <a:cs typeface="Khmer OS Muol Light" panose="02000500000000020004" pitchFamily="2" charset="0"/>
              </a:rPr>
              <a:t> </a:t>
            </a:r>
            <a:endParaRPr lang="en-US" sz="2200" dirty="0">
              <a:solidFill>
                <a:srgbClr val="FF000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1889697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567990"/>
          </a:xfrm>
          <a:solidFill>
            <a:srgbClr val="C6D9F1"/>
          </a:solidFill>
        </p:spPr>
        <p:style>
          <a:lnRef idx="2">
            <a:schemeClr val="accent1"/>
          </a:lnRef>
          <a:fillRef idx="1">
            <a:schemeClr val="lt1"/>
          </a:fillRef>
          <a:effectRef idx="0">
            <a:schemeClr val="accent1"/>
          </a:effectRef>
          <a:fontRef idx="minor">
            <a:schemeClr val="dk1"/>
          </a:fontRef>
        </p:style>
        <p:txBody>
          <a:bodyPr>
            <a:normAutofit fontScale="90000"/>
          </a:bodyPr>
          <a:lstStyle/>
          <a:p>
            <a:pPr marL="514350" indent="-514350">
              <a:lnSpc>
                <a:spcPct val="120000"/>
              </a:lnSpc>
            </a:pPr>
            <a:r>
              <a:rPr lang="km-KH" sz="3600" dirty="0" smtClean="0">
                <a:solidFill>
                  <a:srgbClr val="000090"/>
                </a:solidFill>
                <a:latin typeface="Khmer OS"/>
                <a:cs typeface="Khmer OS"/>
              </a:rPr>
              <a:t>          </a:t>
            </a:r>
            <a:r>
              <a:rPr lang="km-KH" sz="3300" dirty="0" smtClean="0">
                <a:solidFill>
                  <a:srgbClr val="000090"/>
                </a:solidFill>
                <a:latin typeface="Khmer OS"/>
                <a:cs typeface="Khmer OS"/>
              </a:rPr>
              <a:t>      </a:t>
            </a:r>
            <a:r>
              <a:rPr lang="en-US" sz="3300" dirty="0" smtClean="0">
                <a:solidFill>
                  <a:srgbClr val="000090"/>
                </a:solidFill>
                <a:latin typeface="Khmer OS"/>
                <a:cs typeface="Khmer OS"/>
              </a:rPr>
              <a:t/>
            </a:r>
            <a:br>
              <a:rPr lang="en-US" sz="3300" dirty="0" smtClean="0">
                <a:solidFill>
                  <a:srgbClr val="000090"/>
                </a:solidFill>
                <a:latin typeface="Khmer OS"/>
                <a:cs typeface="Khmer OS"/>
              </a:rPr>
            </a:br>
            <a:r>
              <a:rPr lang="km-KH" sz="3300" dirty="0" smtClean="0">
                <a:solidFill>
                  <a:srgbClr val="000090"/>
                </a:solidFill>
                <a:latin typeface="Khmer OS"/>
                <a:cs typeface="Khmer OS"/>
              </a:rPr>
              <a:t> </a:t>
            </a:r>
            <a:r>
              <a:rPr lang="en-US" sz="2400" dirty="0" smtClean="0">
                <a:solidFill>
                  <a:srgbClr val="000090"/>
                </a:solidFill>
                <a:latin typeface="Khmer OS Muol Light" panose="02000500000000020004" pitchFamily="2" charset="0"/>
                <a:cs typeface="Khmer OS Muol Light" panose="02000500000000020004" pitchFamily="2" charset="0"/>
              </a:rPr>
              <a:t>IV. </a:t>
            </a:r>
            <a:r>
              <a:rPr lang="en-US" sz="2400" dirty="0" err="1" smtClean="0">
                <a:solidFill>
                  <a:srgbClr val="000090"/>
                </a:solidFill>
                <a:latin typeface="Khmer OS Muol Light" panose="02000500000000020004" pitchFamily="2" charset="0"/>
                <a:cs typeface="Khmer OS Muol Light" panose="02000500000000020004" pitchFamily="2" charset="0"/>
              </a:rPr>
              <a:t>ដំណោះស្រាយបញ្ហាប្រឈម</a:t>
            </a:r>
            <a:r>
              <a:rPr lang="en-US" sz="2400" dirty="0" smtClean="0">
                <a:solidFill>
                  <a:srgbClr val="000090"/>
                </a:solidFill>
                <a:latin typeface="Khmer OS Muol Light" panose="02000500000000020004" pitchFamily="2" charset="0"/>
                <a:cs typeface="Khmer OS Muol Light" panose="02000500000000020004" pitchFamily="2" charset="0"/>
              </a:rPr>
              <a:t/>
            </a:r>
            <a:br>
              <a:rPr lang="en-US" sz="2400" dirty="0" smtClean="0">
                <a:solidFill>
                  <a:srgbClr val="000090"/>
                </a:solidFill>
                <a:latin typeface="Khmer OS Muol Light" panose="02000500000000020004" pitchFamily="2" charset="0"/>
                <a:cs typeface="Khmer OS Muol Light" panose="02000500000000020004" pitchFamily="2" charset="0"/>
              </a:rPr>
            </a:br>
            <a:r>
              <a:rPr lang="en-US" sz="2400" dirty="0" err="1" smtClean="0">
                <a:solidFill>
                  <a:srgbClr val="000090"/>
                </a:solidFill>
                <a:latin typeface="Khmer OS Muol Light" panose="02000500000000020004" pitchFamily="2" charset="0"/>
                <a:cs typeface="Khmer OS Muol Light" panose="02000500000000020004" pitchFamily="2" charset="0"/>
              </a:rPr>
              <a:t>ការវាយតម្លៃមជ្ឈដ្ឋានស្រាវជ្រាវ</a:t>
            </a:r>
            <a:r>
              <a:rPr lang="en-US" sz="2400" dirty="0" smtClean="0">
                <a:solidFill>
                  <a:schemeClr val="tx1"/>
                </a:solidFill>
                <a:latin typeface="Khmer OS Muol Light" panose="02000500000000020004" pitchFamily="2" charset="0"/>
                <a:cs typeface="Khmer OS Muol Light" panose="02000500000000020004" pitchFamily="2" charset="0"/>
              </a:rPr>
              <a:t/>
            </a:r>
            <a:br>
              <a:rPr lang="en-US" sz="2400" dirty="0" smtClean="0">
                <a:solidFill>
                  <a:schemeClr val="tx1"/>
                </a:solidFill>
                <a:latin typeface="Khmer OS Muol Light" panose="02000500000000020004" pitchFamily="2" charset="0"/>
                <a:cs typeface="Khmer OS Muol Light" panose="02000500000000020004" pitchFamily="2" charset="0"/>
              </a:rPr>
            </a:br>
            <a:r>
              <a:rPr lang="en-US" sz="2400" dirty="0" err="1" smtClean="0">
                <a:solidFill>
                  <a:srgbClr val="FF0000"/>
                </a:solidFill>
                <a:latin typeface="Khmer OS Muol Light" panose="02000500000000020004" pitchFamily="2" charset="0"/>
                <a:cs typeface="Khmer OS Muol Light" panose="02000500000000020004" pitchFamily="2" charset="0"/>
              </a:rPr>
              <a:t>លទ្ធផលសំខាន់ជាងគេ</a:t>
            </a:r>
            <a:r>
              <a:rPr lang="en-US" sz="2400" dirty="0" smtClean="0">
                <a:solidFill>
                  <a:srgbClr val="FF0000"/>
                </a:solidFill>
                <a:latin typeface="Khmer OS Muol Light" panose="02000500000000020004" pitchFamily="2" charset="0"/>
                <a:cs typeface="Khmer OS Muol Light" panose="02000500000000020004" pitchFamily="2" charset="0"/>
              </a:rPr>
              <a:t> </a:t>
            </a:r>
            <a:r>
              <a:rPr lang="en-US" sz="3000" dirty="0">
                <a:solidFill>
                  <a:schemeClr val="tx1"/>
                </a:solidFill>
                <a:latin typeface="Khmer OS Muol Light" panose="02000500000000020004" pitchFamily="2" charset="0"/>
                <a:cs typeface="Khmer OS Muol Light" panose="02000500000000020004" pitchFamily="2" charset="0"/>
              </a:rPr>
              <a:t/>
            </a:r>
            <a:br>
              <a:rPr lang="en-US" sz="3000" dirty="0">
                <a:solidFill>
                  <a:schemeClr val="tx1"/>
                </a:solidFill>
                <a:latin typeface="Khmer OS Muol Light" panose="02000500000000020004" pitchFamily="2" charset="0"/>
                <a:cs typeface="Khmer OS Muol Light" panose="02000500000000020004" pitchFamily="2" charset="0"/>
              </a:rPr>
            </a:br>
            <a:endParaRPr lang="en-US" sz="3000" dirty="0">
              <a:solidFill>
                <a:schemeClr val="tx2"/>
              </a:solidFill>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14748" y="1494251"/>
            <a:ext cx="9144000" cy="5290009"/>
          </a:xfrm>
          <a:solidFill>
            <a:srgbClr val="DBEEF4"/>
          </a:solidFill>
        </p:spPr>
        <p:txBody>
          <a:bodyPr>
            <a:normAutofit/>
          </a:bodyPr>
          <a:lstStyle/>
          <a:p>
            <a:pPr marL="457200" indent="-457200" algn="just">
              <a:lnSpc>
                <a:spcPct val="130000"/>
              </a:lnSpc>
              <a:buFont typeface="Wingdings" panose="05000000000000000000" pitchFamily="2" charset="2"/>
              <a:buChar char="Ø"/>
            </a:pPr>
            <a:r>
              <a:rPr lang="km-KH" sz="2400" dirty="0">
                <a:solidFill>
                  <a:srgbClr val="000090"/>
                </a:solidFill>
                <a:latin typeface="Khmer OS" panose="02000500000000020004" pitchFamily="2" charset="0"/>
                <a:cs typeface="Khmer OS" panose="02000500000000020004" pitchFamily="2" charset="0"/>
              </a:rPr>
              <a:t>មជ្ឈដ្ឋានស្រាវជ្រាវនៅកម្ពុជា​គឺស្ថិតក្នុង </a:t>
            </a:r>
            <a:r>
              <a:rPr lang="km-KH" sz="2400" dirty="0">
                <a:solidFill>
                  <a:srgbClr val="FF0000"/>
                </a:solidFill>
                <a:latin typeface="Khmer OS" panose="02000500000000020004" pitchFamily="2" charset="0"/>
                <a:cs typeface="Khmer OS" panose="02000500000000020004" pitchFamily="2" charset="0"/>
              </a:rPr>
              <a:t>ក</a:t>
            </a:r>
            <a:r>
              <a:rPr lang="km-KH" sz="2400" dirty="0" smtClean="0">
                <a:solidFill>
                  <a:srgbClr val="FF0000"/>
                </a:solidFill>
                <a:latin typeface="Khmer OS" panose="02000500000000020004" pitchFamily="2" charset="0"/>
                <a:cs typeface="Khmer OS" panose="02000500000000020004" pitchFamily="2" charset="0"/>
              </a:rPr>
              <a:t>្នុ</a:t>
            </a:r>
            <a:r>
              <a:rPr lang="km-KH" sz="2400" dirty="0">
                <a:solidFill>
                  <a:srgbClr val="FF0000"/>
                </a:solidFill>
                <a:latin typeface="Khmer OS" panose="02000500000000020004" pitchFamily="2" charset="0"/>
                <a:cs typeface="Khmer OS" panose="02000500000000020004" pitchFamily="2" charset="0"/>
              </a:rPr>
              <a:t>ងកា</a:t>
            </a:r>
            <a:r>
              <a:rPr lang="km-KH" sz="2400" dirty="0" smtClean="0">
                <a:solidFill>
                  <a:srgbClr val="FF0000"/>
                </a:solidFill>
                <a:latin typeface="Khmer OS" panose="02000500000000020004" pitchFamily="2" charset="0"/>
                <a:cs typeface="Khmer OS" panose="02000500000000020004" pitchFamily="2" charset="0"/>
              </a:rPr>
              <a:t>រ</a:t>
            </a:r>
            <a:r>
              <a:rPr lang="km-KH" sz="2400" dirty="0">
                <a:solidFill>
                  <a:srgbClr val="FF0000"/>
                </a:solidFill>
                <a:latin typeface="Khmer OS" panose="02000500000000020004" pitchFamily="2" charset="0"/>
                <a:cs typeface="Khmer OS" panose="02000500000000020004" pitchFamily="2" charset="0"/>
              </a:rPr>
              <a:t>ផ្លាស់ប្តូ</a:t>
            </a:r>
            <a:r>
              <a:rPr lang="km-KH" sz="2400" dirty="0" smtClean="0">
                <a:solidFill>
                  <a:srgbClr val="FF0000"/>
                </a:solidFill>
                <a:latin typeface="Khmer OS" panose="02000500000000020004" pitchFamily="2" charset="0"/>
                <a:cs typeface="Khmer OS" panose="02000500000000020004" pitchFamily="2" charset="0"/>
              </a:rPr>
              <a:t>រមួយ</a:t>
            </a:r>
            <a:r>
              <a:rPr lang="en-US" sz="2400" dirty="0" smtClean="0">
                <a:solidFill>
                  <a:srgbClr val="FF0000"/>
                </a:solidFill>
                <a:latin typeface="Khmer OS" panose="02000500000000020004" pitchFamily="2" charset="0"/>
                <a:cs typeface="Khmer OS" panose="02000500000000020004" pitchFamily="2" charset="0"/>
              </a:rPr>
              <a:t> </a:t>
            </a:r>
            <a:r>
              <a:rPr lang="km-KH" sz="2400" dirty="0" smtClean="0">
                <a:solidFill>
                  <a:srgbClr val="FF0000"/>
                </a:solidFill>
                <a:latin typeface="Khmer OS" panose="02000500000000020004" pitchFamily="2" charset="0"/>
                <a:cs typeface="Khmer OS" panose="02000500000000020004" pitchFamily="2" charset="0"/>
              </a:rPr>
              <a:t/>
            </a:r>
            <a:br>
              <a:rPr lang="km-KH" sz="2400" dirty="0" smtClean="0">
                <a:solidFill>
                  <a:srgbClr val="FF0000"/>
                </a:solidFill>
                <a:latin typeface="Khmer OS" panose="02000500000000020004" pitchFamily="2" charset="0"/>
                <a:cs typeface="Khmer OS" panose="02000500000000020004" pitchFamily="2" charset="0"/>
              </a:rPr>
            </a:br>
            <a:r>
              <a:rPr lang="en-US" sz="2400" dirty="0" smtClean="0">
                <a:solidFill>
                  <a:srgbClr val="FF0000"/>
                </a:solidFill>
                <a:latin typeface="Khmer OS" panose="02000500000000020004" pitchFamily="2" charset="0"/>
                <a:cs typeface="Khmer OS" panose="02000500000000020004" pitchFamily="2" charset="0"/>
              </a:rPr>
              <a:t>(</a:t>
            </a:r>
            <a:r>
              <a:rPr lang="km-KH" sz="2400" dirty="0" smtClean="0">
                <a:solidFill>
                  <a:srgbClr val="FF0000"/>
                </a:solidFill>
                <a:latin typeface="Khmer OS" panose="02000500000000020004" pitchFamily="2" charset="0"/>
                <a:cs typeface="Khmer OS" panose="02000500000000020004" pitchFamily="2" charset="0"/>
              </a:rPr>
              <a:t>អន្តរការ)​ </a:t>
            </a:r>
            <a:r>
              <a:rPr lang="en-US" sz="2400" dirty="0" err="1" smtClean="0">
                <a:solidFill>
                  <a:srgbClr val="000090"/>
                </a:solidFill>
                <a:latin typeface="Khmer OS" panose="02000500000000020004" pitchFamily="2" charset="0"/>
                <a:cs typeface="Khmer OS" panose="02000500000000020004" pitchFamily="2" charset="0"/>
              </a:rPr>
              <a:t>ហើយ</a:t>
            </a:r>
            <a:r>
              <a:rPr lang="km-KH" sz="2400" dirty="0" smtClean="0">
                <a:solidFill>
                  <a:srgbClr val="000090"/>
                </a:solidFill>
                <a:latin typeface="Khmer OS" panose="02000500000000020004" pitchFamily="2" charset="0"/>
                <a:cs typeface="Khmer OS" panose="02000500000000020004" pitchFamily="2" charset="0"/>
              </a:rPr>
              <a:t>គោលបំណងរួមរបស់ការស្រាវជ្រាវនេះគឺដើម្បីទុកជាឯកសា</a:t>
            </a:r>
            <a:r>
              <a:rPr lang="km-KH" sz="2400" dirty="0">
                <a:solidFill>
                  <a:srgbClr val="000090"/>
                </a:solidFill>
                <a:latin typeface="Khmer OS" panose="02000500000000020004" pitchFamily="2" charset="0"/>
                <a:cs typeface="Khmer OS" panose="02000500000000020004" pitchFamily="2" charset="0"/>
              </a:rPr>
              <a:t>រ</a:t>
            </a:r>
            <a:r>
              <a:rPr lang="km-KH" sz="2400" dirty="0" smtClean="0">
                <a:solidFill>
                  <a:srgbClr val="000090"/>
                </a:solidFill>
                <a:latin typeface="Khmer OS" panose="02000500000000020004" pitchFamily="2" charset="0"/>
                <a:cs typeface="Khmer OS" panose="02000500000000020004" pitchFamily="2" charset="0"/>
              </a:rPr>
              <a:t> និង</a:t>
            </a:r>
            <a:r>
              <a:rPr lang="km-KH" sz="2400" dirty="0">
                <a:solidFill>
                  <a:srgbClr val="000090"/>
                </a:solidFill>
                <a:latin typeface="Khmer OS" panose="02000500000000020004" pitchFamily="2" charset="0"/>
                <a:cs typeface="Khmer OS" panose="02000500000000020004" pitchFamily="2" charset="0"/>
              </a:rPr>
              <a:t>ជ</a:t>
            </a:r>
            <a:r>
              <a:rPr lang="km-KH" sz="2400" dirty="0" smtClean="0">
                <a:solidFill>
                  <a:srgbClr val="000090"/>
                </a:solidFill>
                <a:latin typeface="Khmer OS" panose="02000500000000020004" pitchFamily="2" charset="0"/>
                <a:cs typeface="Khmer OS" panose="02000500000000020004" pitchFamily="2" charset="0"/>
              </a:rPr>
              <a:t>ំរុញអោយមានការអភិវឌ្ឍន៍ជាក់ស្តែងរបស់មជ្ឈដ្ឋានស្រាវជ្រាវ។</a:t>
            </a:r>
            <a:endParaRPr lang="en-US" sz="4000" dirty="0">
              <a:solidFill>
                <a:srgbClr val="000090"/>
              </a:solidFill>
            </a:endParaRPr>
          </a:p>
          <a:p>
            <a:pPr algn="l">
              <a:defRPr/>
            </a:pPr>
            <a:endParaRPr lang="en-US" sz="4000" b="1" spc="-100" dirty="0">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6" name="Picture 5" descr="11745965_10207749105390763_7804358707745835466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36" y="3406158"/>
            <a:ext cx="4373942" cy="33041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170" y="3406396"/>
            <a:ext cx="4459770" cy="3274390"/>
          </a:xfrm>
          <a:prstGeom prst="rect">
            <a:avLst/>
          </a:prstGeom>
        </p:spPr>
      </p:pic>
    </p:spTree>
    <p:extLst>
      <p:ext uri="{BB962C8B-B14F-4D97-AF65-F5344CB8AC3E}">
        <p14:creationId xmlns:p14="http://schemas.microsoft.com/office/powerpoint/2010/main" val="3870625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95801" y="1538940"/>
            <a:ext cx="4648199" cy="5319059"/>
          </a:xfrm>
          <a:solidFill>
            <a:schemeClr val="accent5">
              <a:lumMod val="20000"/>
              <a:lumOff val="80000"/>
            </a:schemeClr>
          </a:solidFill>
        </p:spPr>
        <p:txBody>
          <a:bodyPr>
            <a:noAutofit/>
          </a:bodyPr>
          <a:lstStyle/>
          <a:p>
            <a:pPr algn="just">
              <a:lnSpc>
                <a:spcPct val="120000"/>
              </a:lnSpc>
            </a:pPr>
            <a:r>
              <a:rPr lang="km-KH" sz="2000" dirty="0">
                <a:solidFill>
                  <a:srgbClr val="FF0000"/>
                </a:solidFill>
                <a:latin typeface="Khmer OS" panose="02000500000000020004" pitchFamily="2" charset="0"/>
                <a:cs typeface="Khmer OS" panose="02000500000000020004" pitchFamily="2" charset="0"/>
              </a:rPr>
              <a:t>ហេតុអ្វីអន្តរការ</a:t>
            </a:r>
            <a:r>
              <a:rPr lang="km-KH" sz="2000" dirty="0" smtClean="0">
                <a:solidFill>
                  <a:srgbClr val="000090"/>
                </a:solidFill>
                <a:latin typeface="Khmer OS" panose="02000500000000020004" pitchFamily="2" charset="0"/>
                <a:cs typeface="Khmer OS" panose="02000500000000020004" pitchFamily="2" charset="0"/>
              </a:rPr>
              <a:t>?</a:t>
            </a:r>
            <a:r>
              <a:rPr lang="km-KH" sz="2000" dirty="0">
                <a:solidFill>
                  <a:srgbClr val="000090"/>
                </a:solidFill>
                <a:latin typeface="Khmer OS" panose="02000500000000020004" pitchFamily="2" charset="0"/>
                <a:cs typeface="Khmer OS" panose="02000500000000020004" pitchFamily="2" charset="0"/>
              </a:rPr>
              <a:t>យើងបានរកឃើញថាអ្វី</a:t>
            </a:r>
            <a:r>
              <a:rPr lang="km-KH" sz="2000" dirty="0" smtClean="0">
                <a:solidFill>
                  <a:srgbClr val="000090"/>
                </a:solidFill>
                <a:latin typeface="Khmer OS" panose="02000500000000020004" pitchFamily="2" charset="0"/>
                <a:cs typeface="Khmer OS" panose="02000500000000020004" pitchFamily="2" charset="0"/>
              </a:rPr>
              <a:t>ៗ</a:t>
            </a:r>
            <a:r>
              <a:rPr lang="km-KH" sz="2000" dirty="0">
                <a:solidFill>
                  <a:srgbClr val="000090"/>
                </a:solidFill>
                <a:latin typeface="Khmer OS" panose="02000500000000020004" pitchFamily="2" charset="0"/>
                <a:cs typeface="Khmer OS" panose="02000500000000020004" pitchFamily="2" charset="0"/>
              </a:rPr>
              <a:t>ដែល</a:t>
            </a:r>
            <a:r>
              <a:rPr lang="km-KH" sz="2000" dirty="0" smtClean="0">
                <a:solidFill>
                  <a:srgbClr val="000090"/>
                </a:solidFill>
                <a:latin typeface="Khmer OS" panose="02000500000000020004" pitchFamily="2" charset="0"/>
                <a:cs typeface="Khmer OS" panose="02000500000000020004" pitchFamily="2" charset="0"/>
              </a:rPr>
              <a:t>អ្នកស្រាវជ្រាវជំនាន់មុន </a:t>
            </a:r>
            <a:r>
              <a:rPr lang="km-KH" sz="2000" dirty="0">
                <a:solidFill>
                  <a:srgbClr val="000090"/>
                </a:solidFill>
                <a:latin typeface="Khmer OS" panose="02000500000000020004" pitchFamily="2" charset="0"/>
                <a:cs typeface="Khmer OS" panose="02000500000000020004" pitchFamily="2" charset="0"/>
              </a:rPr>
              <a:t>ឧ</a:t>
            </a:r>
            <a:r>
              <a:rPr lang="km-KH" sz="2000" dirty="0" smtClean="0">
                <a:solidFill>
                  <a:srgbClr val="000090"/>
                </a:solidFill>
                <a:latin typeface="Khmer OS" panose="02000500000000020004" pitchFamily="2" charset="0"/>
                <a:cs typeface="Khmer OS" panose="02000500000000020004" pitchFamily="2" charset="0"/>
              </a:rPr>
              <a:t>ត្តមសិក្សា </a:t>
            </a:r>
            <a:r>
              <a:rPr lang="km-KH" sz="2000" dirty="0">
                <a:solidFill>
                  <a:srgbClr val="000090"/>
                </a:solidFill>
                <a:latin typeface="Khmer OS" panose="02000500000000020004" pitchFamily="2" charset="0"/>
                <a:cs typeface="Khmer OS" panose="02000500000000020004" pitchFamily="2" charset="0"/>
              </a:rPr>
              <a:t>និងអ្នកបង្កើត</a:t>
            </a:r>
            <a:r>
              <a:rPr lang="km-KH" sz="2000" dirty="0" smtClean="0">
                <a:solidFill>
                  <a:srgbClr val="000090"/>
                </a:solidFill>
                <a:latin typeface="Khmer OS" panose="02000500000000020004" pitchFamily="2" charset="0"/>
                <a:cs typeface="Khmer OS" panose="02000500000000020004" pitchFamily="2" charset="0"/>
              </a:rPr>
              <a:t> </a:t>
            </a:r>
            <a:r>
              <a:rPr lang="km-KH" sz="2000" dirty="0">
                <a:solidFill>
                  <a:srgbClr val="000090"/>
                </a:solidFill>
                <a:latin typeface="Khmer OS" panose="02000500000000020004" pitchFamily="2" charset="0"/>
                <a:cs typeface="Khmer OS" panose="02000500000000020004" pitchFamily="2" charset="0"/>
              </a:rPr>
              <a:t>គោលនយោបាយ ប</a:t>
            </a:r>
            <a:r>
              <a:rPr lang="km-KH" sz="2000" dirty="0" smtClean="0">
                <a:solidFill>
                  <a:srgbClr val="000090"/>
                </a:solidFill>
                <a:latin typeface="Khmer OS" panose="02000500000000020004" pitchFamily="2" charset="0"/>
                <a:cs typeface="Khmer OS" panose="02000500000000020004" pitchFamily="2" charset="0"/>
              </a:rPr>
              <a:t>កស្រាយ</a:t>
            </a:r>
            <a:r>
              <a:rPr lang="km-KH" sz="2000" dirty="0">
                <a:solidFill>
                  <a:srgbClr val="000090"/>
                </a:solidFill>
                <a:latin typeface="Khmer OS" panose="02000500000000020004" pitchFamily="2" charset="0"/>
                <a:cs typeface="Khmer OS" panose="02000500000000020004" pitchFamily="2" charset="0"/>
              </a:rPr>
              <a:t>អំពី</a:t>
            </a:r>
            <a:endParaRPr lang="km-KH" sz="2000" dirty="0" smtClean="0">
              <a:solidFill>
                <a:srgbClr val="000090"/>
              </a:solidFill>
              <a:latin typeface="Khmer OS" panose="02000500000000020004" pitchFamily="2" charset="0"/>
              <a:cs typeface="Khmer OS" panose="02000500000000020004" pitchFamily="2" charset="0"/>
            </a:endParaRPr>
          </a:p>
          <a:p>
            <a:pPr marL="365125" indent="0" algn="just">
              <a:lnSpc>
                <a:spcPct val="120000"/>
              </a:lnSpc>
              <a:buNone/>
              <a:tabLst>
                <a:tab pos="452438" algn="l"/>
              </a:tabLst>
            </a:pPr>
            <a:r>
              <a:rPr lang="km-KH" sz="2000" dirty="0">
                <a:solidFill>
                  <a:srgbClr val="000090"/>
                </a:solidFill>
                <a:latin typeface="Khmer OS" panose="02000500000000020004" pitchFamily="2" charset="0"/>
                <a:cs typeface="Khmer OS" panose="02000500000000020004" pitchFamily="2" charset="0"/>
              </a:rPr>
              <a:t>មជ្ឍដ្ឋានស្រាវជ្រាវមិនសមស្របនូវអ្វីដែលអ្នកស្</a:t>
            </a:r>
            <a:r>
              <a:rPr lang="km-KH" sz="2000" dirty="0" smtClean="0">
                <a:solidFill>
                  <a:srgbClr val="000090"/>
                </a:solidFill>
                <a:latin typeface="Khmer OS" panose="02000500000000020004" pitchFamily="2" charset="0"/>
                <a:cs typeface="Khmer OS" panose="02000500000000020004" pitchFamily="2" charset="0"/>
              </a:rPr>
              <a:t>រាវជ្រាវ</a:t>
            </a:r>
            <a:r>
              <a:rPr lang="km-KH" sz="2000" dirty="0">
                <a:solidFill>
                  <a:srgbClr val="000090"/>
                </a:solidFill>
                <a:latin typeface="Khmer OS" panose="02000500000000020004" pitchFamily="2" charset="0"/>
                <a:cs typeface="Khmer OS" panose="02000500000000020004" pitchFamily="2" charset="0"/>
              </a:rPr>
              <a:t> និងអ្នកអនុវត្តន៍</a:t>
            </a:r>
            <a:r>
              <a:rPr lang="km-KH" sz="2000" dirty="0" smtClean="0">
                <a:solidFill>
                  <a:srgbClr val="000090"/>
                </a:solidFill>
                <a:latin typeface="Khmer OS" panose="02000500000000020004" pitchFamily="2" charset="0"/>
                <a:cs typeface="Khmer OS" panose="02000500000000020004" pitchFamily="2" charset="0"/>
              </a:rPr>
              <a:t>ជំនាន់ថ្មី</a:t>
            </a:r>
            <a:r>
              <a:rPr lang="km-KH" sz="2000" dirty="0">
                <a:solidFill>
                  <a:srgbClr val="000090"/>
                </a:solidFill>
                <a:latin typeface="Khmer OS" panose="02000500000000020004" pitchFamily="2" charset="0"/>
                <a:cs typeface="Khmer OS" panose="02000500000000020004" pitchFamily="2" charset="0"/>
              </a:rPr>
              <a:t>និយា</a:t>
            </a:r>
            <a:r>
              <a:rPr lang="km-KH" sz="2000" dirty="0" smtClean="0">
                <a:solidFill>
                  <a:srgbClr val="000090"/>
                </a:solidFill>
                <a:latin typeface="Khmer OS" panose="02000500000000020004" pitchFamily="2" charset="0"/>
                <a:cs typeface="Khmer OS" panose="02000500000000020004" pitchFamily="2" charset="0"/>
              </a:rPr>
              <a:t>យ</a:t>
            </a:r>
            <a:r>
              <a:rPr lang="km-KH" sz="2000" dirty="0">
                <a:solidFill>
                  <a:srgbClr val="000090"/>
                </a:solidFill>
                <a:latin typeface="Khmer OS" panose="02000500000000020004" pitchFamily="2" charset="0"/>
                <a:cs typeface="Khmer OS" panose="02000500000000020004" pitchFamily="2" charset="0"/>
              </a:rPr>
              <a:t>ន</a:t>
            </a:r>
            <a:r>
              <a:rPr lang="km-KH" sz="2000" dirty="0" smtClean="0">
                <a:solidFill>
                  <a:srgbClr val="000090"/>
                </a:solidFill>
                <a:latin typeface="Khmer OS" panose="02000500000000020004" pitchFamily="2" charset="0"/>
                <a:cs typeface="Khmer OS" panose="02000500000000020004" pitchFamily="2" charset="0"/>
              </a:rPr>
              <a:t>ោះទ</a:t>
            </a:r>
            <a:r>
              <a:rPr lang="km-KH" sz="2000" dirty="0">
                <a:solidFill>
                  <a:srgbClr val="000090"/>
                </a:solidFill>
                <a:latin typeface="Khmer OS" panose="02000500000000020004" pitchFamily="2" charset="0"/>
                <a:cs typeface="Khmer OS" panose="02000500000000020004" pitchFamily="2" charset="0"/>
              </a:rPr>
              <a:t>េ។​លើសពីនេះទៅទៀតមានការស្រាវជ្រាវគុណភាពជាច្រើនបានធ្វើឡើងដោយសង្គមស៊ីវិលដែល</a:t>
            </a:r>
            <a:r>
              <a:rPr lang="km-KH" sz="2000" dirty="0" smtClean="0">
                <a:solidFill>
                  <a:srgbClr val="000090"/>
                </a:solidFill>
                <a:latin typeface="Khmer OS" panose="02000500000000020004" pitchFamily="2" charset="0"/>
                <a:cs typeface="Khmer OS" panose="02000500000000020004" pitchFamily="2" charset="0"/>
              </a:rPr>
              <a:t>អាចត្រួសត្រាយវិធីសាស្ត្រថ</a:t>
            </a:r>
            <a:r>
              <a:rPr lang="km-KH" sz="2000" dirty="0">
                <a:solidFill>
                  <a:srgbClr val="000090"/>
                </a:solidFill>
                <a:latin typeface="Khmer OS" panose="02000500000000020004" pitchFamily="2" charset="0"/>
                <a:cs typeface="Khmer OS" panose="02000500000000020004" pitchFamily="2" charset="0"/>
              </a:rPr>
              <a:t>្មីដើម្ប</a:t>
            </a:r>
            <a:r>
              <a:rPr lang="km-KH" sz="2000" dirty="0" smtClean="0">
                <a:solidFill>
                  <a:srgbClr val="000090"/>
                </a:solidFill>
                <a:latin typeface="Khmer OS" panose="02000500000000020004" pitchFamily="2" charset="0"/>
                <a:cs typeface="Khmer OS" panose="02000500000000020004" pitchFamily="2" charset="0"/>
              </a:rPr>
              <a:t>ីលើកឡើង</a:t>
            </a:r>
            <a:r>
              <a:rPr lang="km-KH" sz="2000" dirty="0">
                <a:solidFill>
                  <a:srgbClr val="000090"/>
                </a:solidFill>
                <a:latin typeface="Khmer OS" panose="02000500000000020004" pitchFamily="2" charset="0"/>
                <a:cs typeface="Khmer OS" panose="02000500000000020004" pitchFamily="2" charset="0"/>
              </a:rPr>
              <a:t>ពីបញ្ហាប្រឈមនានា នៅក្នុងមជ្ឈដ្ឋានស្រាវជ្រាវនៅកម្ពុជា</a:t>
            </a:r>
            <a:r>
              <a:rPr lang="km-KH" sz="2000" dirty="0" smtClean="0">
                <a:solidFill>
                  <a:srgbClr val="000090"/>
                </a:solidFill>
                <a:latin typeface="Khmer OS" panose="02000500000000020004" pitchFamily="2" charset="0"/>
                <a:cs typeface="Khmer OS" panose="02000500000000020004" pitchFamily="2" charset="0"/>
              </a:rPr>
              <a:t>។</a:t>
            </a:r>
            <a:endParaRPr lang="km-KH" sz="2000" dirty="0">
              <a:solidFill>
                <a:srgbClr val="000090"/>
              </a:solidFill>
              <a:latin typeface="Khmer OS" panose="02000500000000020004" pitchFamily="2" charset="0"/>
              <a:cs typeface="Khmer OS" panose="02000500000000020004" pitchFamily="2" charset="0"/>
            </a:endParaRPr>
          </a:p>
          <a:p>
            <a:pPr marL="0" indent="0">
              <a:lnSpc>
                <a:spcPct val="130000"/>
              </a:lnSpc>
              <a:buNone/>
            </a:pPr>
            <a:endParaRPr lang="en-US" sz="2000" dirty="0">
              <a:solidFill>
                <a:srgbClr val="000090"/>
              </a:solidFill>
              <a:latin typeface="Book Antiqua"/>
              <a:cs typeface="Book Antiqua"/>
            </a:endParaRPr>
          </a:p>
          <a:p>
            <a:pPr marL="0" indent="0">
              <a:lnSpc>
                <a:spcPct val="130000"/>
              </a:lnSpc>
              <a:buNone/>
            </a:pPr>
            <a:endParaRPr lang="en-US" sz="2000" dirty="0">
              <a:solidFill>
                <a:srgbClr val="000090"/>
              </a:solidFill>
            </a:endParaRPr>
          </a:p>
        </p:txBody>
      </p:sp>
      <p:sp>
        <p:nvSpPr>
          <p:cNvPr id="5" name="Title 1"/>
          <p:cNvSpPr>
            <a:spLocks noGrp="1"/>
          </p:cNvSpPr>
          <p:nvPr>
            <p:ph type="title"/>
          </p:nvPr>
        </p:nvSpPr>
        <p:spPr>
          <a:xfrm>
            <a:off x="0" y="1"/>
            <a:ext cx="9144000" cy="1538940"/>
          </a:xfrm>
          <a:solidFill>
            <a:srgbClr val="C6D9F1"/>
          </a:solidFill>
        </p:spPr>
        <p:style>
          <a:lnRef idx="2">
            <a:schemeClr val="accent1"/>
          </a:lnRef>
          <a:fillRef idx="1">
            <a:schemeClr val="lt1"/>
          </a:fillRef>
          <a:effectRef idx="0">
            <a:schemeClr val="accent1"/>
          </a:effectRef>
          <a:fontRef idx="minor">
            <a:schemeClr val="dk1"/>
          </a:fontRef>
        </p:style>
        <p:txBody>
          <a:bodyPr>
            <a:normAutofit fontScale="90000"/>
          </a:bodyPr>
          <a:lstStyle/>
          <a:p>
            <a:pPr marL="514350" indent="-514350">
              <a:lnSpc>
                <a:spcPct val="120000"/>
              </a:lnSpc>
            </a:pPr>
            <a:r>
              <a:rPr lang="km-KH" sz="3600" dirty="0" smtClean="0">
                <a:solidFill>
                  <a:srgbClr val="000090"/>
                </a:solidFill>
                <a:latin typeface="Khmer OS Muol Light" panose="02000500000000020004" pitchFamily="2" charset="0"/>
                <a:cs typeface="Khmer OS Muol Light" panose="02000500000000020004" pitchFamily="2" charset="0"/>
              </a:rPr>
              <a:t>     </a:t>
            </a:r>
            <a:r>
              <a:rPr lang="en-US" sz="2700" dirty="0" smtClean="0">
                <a:solidFill>
                  <a:srgbClr val="000090"/>
                </a:solidFill>
                <a:latin typeface="Khmer OS Muol Light" panose="02000500000000020004" pitchFamily="2" charset="0"/>
                <a:cs typeface="Khmer OS Muol Light" panose="02000500000000020004" pitchFamily="2" charset="0"/>
              </a:rPr>
              <a:t>IV. </a:t>
            </a:r>
            <a:r>
              <a:rPr lang="en-US" sz="2700" dirty="0" err="1" smtClean="0">
                <a:solidFill>
                  <a:srgbClr val="000090"/>
                </a:solidFill>
                <a:latin typeface="Khmer OS Muol Light" panose="02000500000000020004" pitchFamily="2" charset="0"/>
                <a:cs typeface="Khmer OS Muol Light" panose="02000500000000020004" pitchFamily="2" charset="0"/>
              </a:rPr>
              <a:t>ដំណោះស្រាយបញ្ហាប្រឈម</a:t>
            </a:r>
            <a:r>
              <a:rPr lang="en-US" sz="2700" dirty="0">
                <a:solidFill>
                  <a:srgbClr val="000090"/>
                </a:solidFill>
                <a:latin typeface="Khmer OS Muol Light" panose="02000500000000020004" pitchFamily="2" charset="0"/>
                <a:cs typeface="Khmer OS Muol Light" panose="02000500000000020004" pitchFamily="2" charset="0"/>
              </a:rPr>
              <a:t/>
            </a:r>
            <a:br>
              <a:rPr lang="en-US" sz="2700" dirty="0">
                <a:solidFill>
                  <a:srgbClr val="000090"/>
                </a:solidFill>
                <a:latin typeface="Khmer OS Muol Light" panose="02000500000000020004" pitchFamily="2" charset="0"/>
                <a:cs typeface="Khmer OS Muol Light" panose="02000500000000020004" pitchFamily="2" charset="0"/>
              </a:rPr>
            </a:br>
            <a:r>
              <a:rPr lang="en-US" sz="2700" dirty="0" err="1" smtClean="0">
                <a:solidFill>
                  <a:srgbClr val="000090"/>
                </a:solidFill>
                <a:latin typeface="Khmer OS Muol Light" panose="02000500000000020004" pitchFamily="2" charset="0"/>
                <a:cs typeface="Khmer OS Muol Light" panose="02000500000000020004" pitchFamily="2" charset="0"/>
              </a:rPr>
              <a:t>ការវាយតម្លៃមជ្ឈដ្ឋានស្រាវជ្រាវ</a:t>
            </a:r>
            <a:r>
              <a:rPr lang="en-US" sz="2700" dirty="0">
                <a:solidFill>
                  <a:srgbClr val="000090"/>
                </a:solidFill>
                <a:latin typeface="Khmer OS Muol Light" panose="02000500000000020004" pitchFamily="2" charset="0"/>
                <a:cs typeface="Khmer OS Muol Light" panose="02000500000000020004" pitchFamily="2" charset="0"/>
              </a:rPr>
              <a:t/>
            </a:r>
            <a:br>
              <a:rPr lang="en-US" sz="2700" dirty="0">
                <a:solidFill>
                  <a:srgbClr val="000090"/>
                </a:solidFill>
                <a:latin typeface="Khmer OS Muol Light" panose="02000500000000020004" pitchFamily="2" charset="0"/>
                <a:cs typeface="Khmer OS Muol Light" panose="02000500000000020004" pitchFamily="2" charset="0"/>
              </a:rPr>
            </a:br>
            <a:r>
              <a:rPr lang="en-US" sz="2700" dirty="0" err="1" smtClean="0">
                <a:solidFill>
                  <a:srgbClr val="000090"/>
                </a:solidFill>
                <a:latin typeface="Khmer OS Muol Light" panose="02000500000000020004" pitchFamily="2" charset="0"/>
                <a:cs typeface="Khmer OS Muol Light" panose="02000500000000020004" pitchFamily="2" charset="0"/>
              </a:rPr>
              <a:t>អន្តរការ</a:t>
            </a:r>
            <a:r>
              <a:rPr lang="en-US" sz="2700" dirty="0" smtClean="0">
                <a:solidFill>
                  <a:srgbClr val="000090"/>
                </a:solidFill>
                <a:latin typeface="Khmer OS Muol Light" panose="02000500000000020004" pitchFamily="2" charset="0"/>
                <a:cs typeface="Khmer OS Muol Light" panose="02000500000000020004" pitchFamily="2" charset="0"/>
              </a:rPr>
              <a:t> </a:t>
            </a:r>
            <a:r>
              <a:rPr lang="en-US" sz="2700" dirty="0" err="1" smtClean="0">
                <a:solidFill>
                  <a:srgbClr val="000090"/>
                </a:solidFill>
                <a:latin typeface="Khmer OS Muol Light" panose="02000500000000020004" pitchFamily="2" charset="0"/>
                <a:cs typeface="Khmer OS Muol Light" panose="02000500000000020004" pitchFamily="2" charset="0"/>
              </a:rPr>
              <a:t>និងហេតុ</a:t>
            </a:r>
            <a:r>
              <a:rPr lang="km-KH" sz="2700" dirty="0" smtClean="0">
                <a:solidFill>
                  <a:srgbClr val="000090"/>
                </a:solidFill>
                <a:latin typeface="Khmer OS Muol Light" panose="02000500000000020004" pitchFamily="2" charset="0"/>
                <a:cs typeface="Khmer OS Muol Light" panose="02000500000000020004" pitchFamily="2" charset="0"/>
              </a:rPr>
              <a:t>អ្វី?</a:t>
            </a:r>
            <a:endParaRPr lang="en-US" sz="2200" dirty="0">
              <a:solidFill>
                <a:srgbClr val="002060"/>
              </a:solidFill>
              <a:latin typeface="Khmer OS Muol Light" panose="02000500000000020004" pitchFamily="2" charset="0"/>
              <a:cs typeface="Khmer OS Muol Light" panose="02000500000000020004" pitchFamily="2" charset="0"/>
            </a:endParaRPr>
          </a:p>
        </p:txBody>
      </p:sp>
      <p:pic>
        <p:nvPicPr>
          <p:cNvPr id="8" name="Picture 2" descr="D:\CICP's PC admin1 Doc\CICP Logo\CICP-logo-(no-background).gif"/>
          <p:cNvPicPr>
            <a:picLocks noChangeAspect="1" noChangeArrowheads="1"/>
          </p:cNvPicPr>
          <p:nvPr/>
        </p:nvPicPr>
        <p:blipFill>
          <a:blip r:embed="rId3"/>
          <a:srcRect/>
          <a:stretch>
            <a:fillRect/>
          </a:stretch>
        </p:blipFill>
        <p:spPr bwMode="auto">
          <a:xfrm>
            <a:off x="0" y="1"/>
            <a:ext cx="1849965" cy="1113273"/>
          </a:xfrm>
          <a:prstGeom prst="rect">
            <a:avLst/>
          </a:prstGeom>
          <a:noFill/>
        </p:spPr>
      </p:pic>
      <p:sp>
        <p:nvSpPr>
          <p:cNvPr id="2" name="Content Placeholder 1"/>
          <p:cNvSpPr>
            <a:spLocks noGrp="1"/>
          </p:cNvSpPr>
          <p:nvPr>
            <p:ph sz="half" idx="1"/>
          </p:nvPr>
        </p:nvSpPr>
        <p:spPr>
          <a:xfrm>
            <a:off x="1" y="1538941"/>
            <a:ext cx="4495800" cy="5319060"/>
          </a:xfrm>
          <a:solidFill>
            <a:srgbClr val="DBEEF4"/>
          </a:solidFill>
        </p:spPr>
        <p:txBody>
          <a:bodyPr>
            <a:normAutofit fontScale="25000" lnSpcReduction="20000"/>
          </a:bodyPr>
          <a:lstStyle/>
          <a:p>
            <a:pPr algn="just">
              <a:lnSpc>
                <a:spcPct val="130000"/>
              </a:lnSpc>
            </a:pPr>
            <a:r>
              <a:rPr lang="km-KH" sz="8000" dirty="0">
                <a:solidFill>
                  <a:srgbClr val="FF0000"/>
                </a:solidFill>
                <a:latin typeface="Khmer OS"/>
                <a:cs typeface="Khmer OS"/>
              </a:rPr>
              <a:t>អន្តរការ </a:t>
            </a:r>
            <a:r>
              <a:rPr lang="km-KH" sz="8000" dirty="0">
                <a:solidFill>
                  <a:srgbClr val="000090"/>
                </a:solidFill>
                <a:latin typeface="Khmer OS"/>
                <a:cs typeface="Khmer OS"/>
              </a:rPr>
              <a:t>គឺជាគន្លឹះដើម្បីយល់ដឹង</a:t>
            </a:r>
            <a:r>
              <a:rPr lang="km-KH" sz="8000" dirty="0" smtClean="0">
                <a:solidFill>
                  <a:srgbClr val="000090"/>
                </a:solidFill>
                <a:latin typeface="Khmer OS"/>
                <a:cs typeface="Khmer OS"/>
              </a:rPr>
              <a:t>អំ</a:t>
            </a:r>
            <a:r>
              <a:rPr lang="km-KH" sz="8000" dirty="0">
                <a:solidFill>
                  <a:srgbClr val="000090"/>
                </a:solidFill>
                <a:latin typeface="Khmer OS"/>
                <a:cs typeface="Khmer OS"/>
              </a:rPr>
              <a:t>ពីមជ្ឈដ្ឋានការស្រាវជ្រាវកម្ពុជាបច្ចុប្បន្ន។វិធីសាស្ត្រស្រាវជ្រាវរបស់យើង</a:t>
            </a:r>
            <a:r>
              <a:rPr lang="km-KH" sz="8000" dirty="0" smtClean="0">
                <a:solidFill>
                  <a:srgbClr val="000090"/>
                </a:solidFill>
                <a:latin typeface="Khmer OS"/>
                <a:cs typeface="Khmer OS"/>
              </a:rPr>
              <a:t>ដែល</a:t>
            </a:r>
            <a:r>
              <a:rPr lang="km-KH" sz="8000" dirty="0">
                <a:solidFill>
                  <a:srgbClr val="000090"/>
                </a:solidFill>
                <a:latin typeface="Khmer OS"/>
                <a:cs typeface="Khmer OS"/>
              </a:rPr>
              <a:t>ក</a:t>
            </a:r>
            <a:r>
              <a:rPr lang="km-KH" sz="8000" dirty="0" smtClean="0">
                <a:solidFill>
                  <a:srgbClr val="000090"/>
                </a:solidFill>
                <a:latin typeface="Khmer OS"/>
                <a:cs typeface="Khmer OS"/>
              </a:rPr>
              <a:t>្រុមនិស្សិតចូលរួមសំភាសន៍បានឆ្លុះបញ្ជាំងអោយច្បាស់ពីអន្តរការនេះ </a:t>
            </a:r>
          </a:p>
          <a:p>
            <a:pPr lvl="1" algn="just">
              <a:lnSpc>
                <a:spcPct val="130000"/>
              </a:lnSpc>
            </a:pPr>
            <a:r>
              <a:rPr lang="km-KH" sz="8000" dirty="0">
                <a:solidFill>
                  <a:srgbClr val="000090"/>
                </a:solidFill>
                <a:latin typeface="Khmer OS"/>
                <a:cs typeface="Khmer OS"/>
              </a:rPr>
              <a:t>ភាគីពាក់</a:t>
            </a:r>
            <a:r>
              <a:rPr lang="km-KH" sz="8000" dirty="0" smtClean="0">
                <a:solidFill>
                  <a:srgbClr val="000090"/>
                </a:solidFill>
                <a:latin typeface="Khmer OS"/>
                <a:cs typeface="Khmer OS"/>
              </a:rPr>
              <a:t>ពន្ធ័</a:t>
            </a:r>
            <a:r>
              <a:rPr lang="en-US" sz="8000" dirty="0" err="1" smtClean="0">
                <a:solidFill>
                  <a:srgbClr val="000090"/>
                </a:solidFill>
                <a:latin typeface="Khmer OS"/>
                <a:cs typeface="Khmer OS"/>
              </a:rPr>
              <a:t>ជាច្រើន</a:t>
            </a:r>
            <a:r>
              <a:rPr lang="km-KH" sz="8000" dirty="0">
                <a:solidFill>
                  <a:srgbClr val="000090"/>
                </a:solidFill>
                <a:latin typeface="Khmer OS"/>
                <a:cs typeface="Khmer OS"/>
              </a:rPr>
              <a:t>បាន</a:t>
            </a:r>
            <a:r>
              <a:rPr lang="km-KH" sz="8000" dirty="0" smtClean="0">
                <a:solidFill>
                  <a:srgbClr val="000090"/>
                </a:solidFill>
                <a:latin typeface="Khmer OS"/>
                <a:cs typeface="Khmer OS"/>
              </a:rPr>
              <a:t>ធ្វើកា</a:t>
            </a:r>
            <a:r>
              <a:rPr lang="en-US" sz="8000" dirty="0" err="1" smtClean="0">
                <a:solidFill>
                  <a:srgbClr val="000090"/>
                </a:solidFill>
                <a:latin typeface="Khmer OS"/>
                <a:cs typeface="Khmer OS"/>
              </a:rPr>
              <a:t>រ</a:t>
            </a:r>
            <a:endParaRPr lang="en-US" sz="8000" dirty="0" smtClean="0">
              <a:solidFill>
                <a:srgbClr val="000090"/>
              </a:solidFill>
              <a:latin typeface="Khmer OS"/>
              <a:cs typeface="Khmer OS"/>
            </a:endParaRPr>
          </a:p>
          <a:p>
            <a:pPr marL="631825" lvl="1" indent="0" algn="just">
              <a:lnSpc>
                <a:spcPct val="130000"/>
              </a:lnSpc>
              <a:buNone/>
            </a:pPr>
            <a:r>
              <a:rPr lang="km-KH" sz="8000" dirty="0" smtClean="0">
                <a:solidFill>
                  <a:srgbClr val="000090"/>
                </a:solidFill>
                <a:latin typeface="Khmer OS"/>
                <a:cs typeface="Khmer OS"/>
              </a:rPr>
              <a:t>អ</a:t>
            </a:r>
            <a:r>
              <a:rPr lang="km-KH" sz="8000" dirty="0">
                <a:solidFill>
                  <a:srgbClr val="000090"/>
                </a:solidFill>
                <a:latin typeface="Khmer OS"/>
                <a:cs typeface="Khmer OS"/>
              </a:rPr>
              <a:t>ត</a:t>
            </a:r>
            <a:r>
              <a:rPr lang="km-KH" sz="8000" dirty="0" smtClean="0">
                <a:solidFill>
                  <a:srgbClr val="000090"/>
                </a:solidFill>
                <a:latin typeface="Khmer OS"/>
                <a:cs typeface="Khmer OS"/>
              </a:rPr>
              <a:t>្ថាធិប្បាយយ៉ាងក្បោះក្បាយអំពី</a:t>
            </a:r>
            <a:r>
              <a:rPr lang="en-US" sz="8000" dirty="0" smtClean="0">
                <a:solidFill>
                  <a:srgbClr val="000090"/>
                </a:solidFill>
                <a:latin typeface="Khmer OS"/>
                <a:cs typeface="Khmer OS"/>
              </a:rPr>
              <a:t>  </a:t>
            </a:r>
            <a:r>
              <a:rPr lang="km-KH" sz="8000" dirty="0" smtClean="0">
                <a:solidFill>
                  <a:srgbClr val="000090"/>
                </a:solidFill>
                <a:latin typeface="Khmer OS"/>
                <a:cs typeface="Khmer OS"/>
              </a:rPr>
              <a:t>មជ្ឈដ្ឋានស្រាវជ្រាវនៅកម្ពុជា។</a:t>
            </a:r>
            <a:endParaRPr lang="en-US" sz="8000" dirty="0" smtClean="0">
              <a:solidFill>
                <a:srgbClr val="000090"/>
              </a:solidFill>
              <a:latin typeface="Khmer OS"/>
              <a:cs typeface="Khmer OS"/>
            </a:endParaRPr>
          </a:p>
          <a:p>
            <a:pPr lvl="1" algn="just">
              <a:lnSpc>
                <a:spcPct val="130000"/>
              </a:lnSpc>
            </a:pPr>
            <a:r>
              <a:rPr lang="km-KH" sz="8000" dirty="0">
                <a:solidFill>
                  <a:srgbClr val="000090"/>
                </a:solidFill>
                <a:latin typeface="Khmer OS"/>
                <a:cs typeface="Khmer OS"/>
              </a:rPr>
              <a:t>វិធីសាស្ត្របញ្ចូលគ្នាៈ</a:t>
            </a:r>
            <a:r>
              <a:rPr lang="km-KH" sz="8000" dirty="0" smtClean="0">
                <a:solidFill>
                  <a:srgbClr val="000090"/>
                </a:solidFill>
                <a:latin typeface="Khmer OS"/>
                <a:cs typeface="Khmer OS"/>
              </a:rPr>
              <a:t> </a:t>
            </a:r>
            <a:r>
              <a:rPr lang="en-US" sz="8000" dirty="0" smtClean="0">
                <a:solidFill>
                  <a:srgbClr val="000090"/>
                </a:solidFill>
                <a:latin typeface="Khmer OS"/>
                <a:cs typeface="Khmer OS"/>
              </a:rPr>
              <a:t>(</a:t>
            </a:r>
            <a:r>
              <a:rPr lang="km-KH" sz="8000" dirty="0">
                <a:solidFill>
                  <a:srgbClr val="000090"/>
                </a:solidFill>
                <a:latin typeface="Khmer OS"/>
                <a:cs typeface="Khmer OS"/>
              </a:rPr>
              <a:t>គុណភាព បរិមាណ</a:t>
            </a:r>
            <a:r>
              <a:rPr lang="km-KH" sz="8000" dirty="0" smtClean="0">
                <a:solidFill>
                  <a:srgbClr val="000090"/>
                </a:solidFill>
                <a:latin typeface="Khmer OS"/>
                <a:cs typeface="Khmer OS"/>
              </a:rPr>
              <a:t> និង</a:t>
            </a:r>
            <a:r>
              <a:rPr lang="en-US" sz="8000" dirty="0" err="1" smtClean="0">
                <a:solidFill>
                  <a:srgbClr val="000090"/>
                </a:solidFill>
                <a:latin typeface="Khmer OS"/>
                <a:cs typeface="Khmer OS"/>
              </a:rPr>
              <a:t>ការសិក្សាស្រាវជ្រាវ</a:t>
            </a:r>
            <a:r>
              <a:rPr lang="km-KH" sz="8000" dirty="0">
                <a:solidFill>
                  <a:srgbClr val="000090"/>
                </a:solidFill>
                <a:latin typeface="Khmer OS"/>
                <a:cs typeface="Khmer OS"/>
              </a:rPr>
              <a:t>បែបសកម្មភាព</a:t>
            </a:r>
            <a:r>
              <a:rPr lang="en-US" sz="8000" dirty="0" smtClean="0">
                <a:solidFill>
                  <a:srgbClr val="000090"/>
                </a:solidFill>
                <a:latin typeface="Khmer OS"/>
                <a:cs typeface="Khmer OS"/>
              </a:rPr>
              <a:t>)</a:t>
            </a:r>
            <a:r>
              <a:rPr lang="km-KH" sz="8000" dirty="0" smtClean="0">
                <a:solidFill>
                  <a:srgbClr val="000090"/>
                </a:solidFill>
                <a:latin typeface="Khmer OS"/>
                <a:cs typeface="Khmer OS"/>
              </a:rPr>
              <a:t> </a:t>
            </a:r>
            <a:r>
              <a:rPr lang="km-KH" sz="8000" dirty="0">
                <a:solidFill>
                  <a:srgbClr val="000090"/>
                </a:solidFill>
                <a:latin typeface="Khmer OS"/>
                <a:cs typeface="Khmer OS"/>
              </a:rPr>
              <a:t>ផ្តល់ពត៌មានយ</a:t>
            </a:r>
            <a:r>
              <a:rPr lang="km-KH" sz="8000" dirty="0" smtClean="0">
                <a:solidFill>
                  <a:srgbClr val="000090"/>
                </a:solidFill>
                <a:latin typeface="Khmer OS"/>
                <a:cs typeface="Khmer OS"/>
              </a:rPr>
              <a:t>៉ាងពេញលេញមួយ</a:t>
            </a:r>
            <a:r>
              <a:rPr lang="en-US" sz="8000" dirty="0" err="1" smtClean="0">
                <a:solidFill>
                  <a:srgbClr val="000090"/>
                </a:solidFill>
                <a:latin typeface="Khmer OS"/>
                <a:cs typeface="Khmer OS"/>
              </a:rPr>
              <a:t>ដើម្បីវាយតម្លៃភាពអន្តរការនេះ</a:t>
            </a:r>
            <a:r>
              <a:rPr lang="en-US" sz="8000" dirty="0" smtClean="0">
                <a:solidFill>
                  <a:srgbClr val="000090"/>
                </a:solidFill>
                <a:latin typeface="Khmer OS"/>
                <a:cs typeface="Khmer OS"/>
              </a:rPr>
              <a:t>។</a:t>
            </a:r>
            <a:endParaRPr lang="en-US" sz="8000" dirty="0">
              <a:solidFill>
                <a:srgbClr val="000090"/>
              </a:solidFill>
              <a:latin typeface="Khmer OS"/>
              <a:cs typeface="Khmer OS"/>
            </a:endParaRPr>
          </a:p>
          <a:p>
            <a:pPr marL="0" indent="0">
              <a:lnSpc>
                <a:spcPct val="130000"/>
              </a:lnSpc>
              <a:buNone/>
            </a:pPr>
            <a:endParaRPr lang="en-US" dirty="0">
              <a:solidFill>
                <a:srgbClr val="000090"/>
              </a:solidFill>
            </a:endParaRPr>
          </a:p>
        </p:txBody>
      </p:sp>
    </p:spTree>
    <p:extLst>
      <p:ext uri="{BB962C8B-B14F-4D97-AF65-F5344CB8AC3E}">
        <p14:creationId xmlns:p14="http://schemas.microsoft.com/office/powerpoint/2010/main" val="41769215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8"/>
            <a:ext cx="9144000" cy="5440362"/>
          </a:xfrm>
          <a:solidFill>
            <a:schemeClr val="accent5">
              <a:lumMod val="20000"/>
              <a:lumOff val="80000"/>
            </a:schemeClr>
          </a:solidFill>
        </p:spPr>
        <p:txBody>
          <a:bodyPr>
            <a:normAutofit/>
          </a:bodyPr>
          <a:lstStyle/>
          <a:p>
            <a:pPr marL="0" indent="0">
              <a:buNone/>
            </a:pPr>
            <a:endParaRPr lang="km-KH" b="1" dirty="0" smtClean="0">
              <a:solidFill>
                <a:srgbClr val="000090"/>
              </a:solidFill>
              <a:latin typeface="Khmer OS"/>
              <a:cs typeface="Khmer OS"/>
            </a:endParaRPr>
          </a:p>
          <a:p>
            <a:pPr>
              <a:buFont typeface="Wingdings" panose="05000000000000000000" pitchFamily="2" charset="2"/>
              <a:buChar char="v"/>
            </a:pPr>
            <a:r>
              <a:rPr lang="en-US" sz="2800" b="1" dirty="0" err="1" smtClean="0">
                <a:solidFill>
                  <a:srgbClr val="000090"/>
                </a:solidFill>
                <a:latin typeface="Khmer OS Battambang" panose="02000500000000020004" pitchFamily="2" charset="0"/>
                <a:cs typeface="Khmer OS Battambang" panose="02000500000000020004" pitchFamily="2" charset="0"/>
              </a:rPr>
              <a:t>មន្ត្រីក្រសួង</a:t>
            </a:r>
            <a:r>
              <a:rPr lang="en-US" sz="2800" b="1" dirty="0" smtClean="0">
                <a:solidFill>
                  <a:srgbClr val="000090"/>
                </a:solidFill>
                <a:latin typeface="Khmer OS Battambang" panose="02000500000000020004" pitchFamily="2" charset="0"/>
                <a:cs typeface="Khmer OS Battambang" panose="02000500000000020004" pitchFamily="2" charset="0"/>
              </a:rPr>
              <a:t>​</a:t>
            </a:r>
            <a:r>
              <a:rPr lang="en-US" sz="2800" b="1" dirty="0" err="1" smtClean="0">
                <a:solidFill>
                  <a:srgbClr val="000090"/>
                </a:solidFill>
                <a:latin typeface="Khmer OS Battambang" panose="02000500000000020004" pitchFamily="2" charset="0"/>
                <a:cs typeface="Khmer OS Battambang" panose="02000500000000020004" pitchFamily="2" charset="0"/>
              </a:rPr>
              <a:t>ព្រឹទ្ធបុរស</a:t>
            </a:r>
            <a:r>
              <a:rPr lang="km-KH" sz="2800" b="1" dirty="0" smtClean="0">
                <a:solidFill>
                  <a:srgbClr val="000090"/>
                </a:solidFill>
                <a:latin typeface="Khmer OS Battambang" panose="02000500000000020004" pitchFamily="2" charset="0"/>
                <a:cs typeface="Khmer OS Battambang" panose="02000500000000020004" pitchFamily="2" charset="0"/>
              </a:rPr>
              <a:t> </a:t>
            </a:r>
            <a:r>
              <a:rPr lang="en-US" sz="2800" b="1" dirty="0" smtClean="0">
                <a:solidFill>
                  <a:srgbClr val="000090"/>
                </a:solidFill>
                <a:latin typeface="Khmer OS Battambang" panose="02000500000000020004" pitchFamily="2" charset="0"/>
                <a:cs typeface="Khmer OS Battambang" panose="02000500000000020004" pitchFamily="2" charset="0"/>
              </a:rPr>
              <a:t>​</a:t>
            </a:r>
            <a:r>
              <a:rPr lang="en-US" sz="2800" b="1" dirty="0" err="1" smtClean="0">
                <a:solidFill>
                  <a:srgbClr val="000090"/>
                </a:solidFill>
                <a:latin typeface="Khmer OS Battambang" panose="02000500000000020004" pitchFamily="2" charset="0"/>
                <a:cs typeface="Khmer OS Battambang" panose="02000500000000020004" pitchFamily="2" charset="0"/>
              </a:rPr>
              <a:t>និង</a:t>
            </a:r>
            <a:r>
              <a:rPr lang="en-US" sz="2800" b="1" dirty="0" smtClean="0">
                <a:solidFill>
                  <a:srgbClr val="000090"/>
                </a:solidFill>
                <a:latin typeface="Khmer OS Battambang" panose="02000500000000020004" pitchFamily="2" charset="0"/>
                <a:cs typeface="Khmer OS Battambang" panose="02000500000000020004" pitchFamily="2" charset="0"/>
              </a:rPr>
              <a:t> </a:t>
            </a:r>
            <a:r>
              <a:rPr lang="en-US" sz="2800" b="1" dirty="0" err="1" smtClean="0">
                <a:solidFill>
                  <a:srgbClr val="000090"/>
                </a:solidFill>
                <a:latin typeface="Khmer OS Battambang" panose="02000500000000020004" pitchFamily="2" charset="0"/>
                <a:cs typeface="Khmer OS Battambang" panose="02000500000000020004" pitchFamily="2" charset="0"/>
              </a:rPr>
              <a:t>នាយក</a:t>
            </a:r>
            <a:endParaRPr lang="en-US" sz="2800" b="1" dirty="0" smtClean="0">
              <a:solidFill>
                <a:srgbClr val="000090"/>
              </a:solidFill>
              <a:latin typeface="Khmer OS Battambang" panose="02000500000000020004" pitchFamily="2" charset="0"/>
              <a:cs typeface="Khmer OS Battambang" panose="02000500000000020004" pitchFamily="2" charset="0"/>
            </a:endParaRPr>
          </a:p>
          <a:p>
            <a:pPr marL="0" indent="0">
              <a:buNone/>
            </a:pPr>
            <a:endParaRPr lang="en-US" sz="2400" b="1" dirty="0" smtClean="0">
              <a:solidFill>
                <a:srgbClr val="000090"/>
              </a:solidFill>
              <a:latin typeface="Khmer OS"/>
              <a:cs typeface="Khmer OS"/>
            </a:endParaRPr>
          </a:p>
          <a:p>
            <a:pPr algn="just">
              <a:lnSpc>
                <a:spcPct val="120000"/>
              </a:lnSpc>
              <a:buFont typeface="Wingdings" charset="2"/>
              <a:buChar char="Ø"/>
            </a:pPr>
            <a:r>
              <a:rPr lang="en-US" sz="2400" dirty="0" smtClean="0">
                <a:solidFill>
                  <a:srgbClr val="000090"/>
                </a:solidFill>
                <a:latin typeface="Khmer OS"/>
                <a:cs typeface="Khmer OS"/>
              </a:rPr>
              <a:t>“ការស្រាវជ្រាវមិនអាចជា</a:t>
            </a:r>
            <a:r>
              <a:rPr lang="en-US" sz="2400" dirty="0">
                <a:solidFill>
                  <a:srgbClr val="000090"/>
                </a:solidFill>
                <a:latin typeface="Khmer OS"/>
                <a:cs typeface="Khmer OS"/>
              </a:rPr>
              <a:t>អាជីពពិតមួយដែលអាចទ្រទ្រង់ជីវភាពរស់នៅបានទេ</a:t>
            </a:r>
            <a:r>
              <a:rPr lang="en-US" sz="2400" dirty="0" smtClean="0">
                <a:solidFill>
                  <a:srgbClr val="000090"/>
                </a:solidFill>
                <a:latin typeface="Khmer OS"/>
                <a:cs typeface="Khmer OS"/>
              </a:rPr>
              <a:t>។”- </a:t>
            </a:r>
            <a:r>
              <a:rPr lang="en-US" sz="2400" dirty="0" err="1" smtClean="0">
                <a:solidFill>
                  <a:srgbClr val="000090"/>
                </a:solidFill>
                <a:latin typeface="Khmer OS"/>
                <a:cs typeface="Khmer OS"/>
              </a:rPr>
              <a:t>MoEYs</a:t>
            </a:r>
            <a:endParaRPr lang="en-US" sz="2400" dirty="0">
              <a:solidFill>
                <a:srgbClr val="000090"/>
              </a:solidFill>
              <a:latin typeface="Khmer OS"/>
              <a:cs typeface="Khmer OS"/>
            </a:endParaRPr>
          </a:p>
          <a:p>
            <a:pPr algn="just">
              <a:lnSpc>
                <a:spcPct val="120000"/>
              </a:lnSpc>
              <a:buFont typeface="Wingdings" charset="2"/>
              <a:buChar char="Ø"/>
            </a:pPr>
            <a:r>
              <a:rPr lang="en-US" sz="2400" dirty="0" smtClean="0">
                <a:solidFill>
                  <a:srgbClr val="000090"/>
                </a:solidFill>
                <a:latin typeface="Khmer OS"/>
                <a:cs typeface="Khmer OS"/>
              </a:rPr>
              <a:t>“</a:t>
            </a:r>
            <a:r>
              <a:rPr lang="en-US" sz="2400" dirty="0" err="1" smtClean="0">
                <a:solidFill>
                  <a:srgbClr val="000090"/>
                </a:solidFill>
                <a:latin typeface="Khmer OS"/>
                <a:cs typeface="Khmer OS"/>
              </a:rPr>
              <a:t>គ្មាន</a:t>
            </a:r>
            <a:r>
              <a:rPr lang="en-US" sz="2400" dirty="0" err="1">
                <a:solidFill>
                  <a:srgbClr val="000090"/>
                </a:solidFill>
                <a:latin typeface="Khmer OS"/>
                <a:cs typeface="Khmer OS"/>
              </a:rPr>
              <a:t>ការឧបត្ថម្ភ</a:t>
            </a:r>
            <a:r>
              <a:rPr lang="en-US" sz="2400" dirty="0">
                <a:solidFill>
                  <a:srgbClr val="000090"/>
                </a:solidFill>
                <a:latin typeface="Khmer OS"/>
                <a:cs typeface="Khmer OS"/>
              </a:rPr>
              <a:t>​</a:t>
            </a:r>
            <a:r>
              <a:rPr lang="en-US" sz="2400" dirty="0" err="1">
                <a:solidFill>
                  <a:srgbClr val="000090"/>
                </a:solidFill>
                <a:latin typeface="Khmer OS"/>
                <a:cs typeface="Khmer OS"/>
              </a:rPr>
              <a:t>និងគ្មាន</a:t>
            </a:r>
            <a:r>
              <a:rPr lang="en-US" sz="2400" dirty="0" err="1" smtClean="0">
                <a:solidFill>
                  <a:srgbClr val="000090"/>
                </a:solidFill>
                <a:latin typeface="Khmer OS"/>
                <a:cs typeface="Khmer OS"/>
              </a:rPr>
              <a:t>ពេលវេលា</a:t>
            </a:r>
            <a:r>
              <a:rPr lang="en-US" sz="2400" dirty="0" err="1">
                <a:solidFill>
                  <a:srgbClr val="000090"/>
                </a:solidFill>
                <a:latin typeface="Khmer OS"/>
                <a:cs typeface="Khmer OS"/>
              </a:rPr>
              <a:t>សម្រាប់ការស្រាវជ្រាវ</a:t>
            </a:r>
            <a:r>
              <a:rPr lang="en-US" sz="2400" dirty="0">
                <a:solidFill>
                  <a:srgbClr val="000090"/>
                </a:solidFill>
                <a:latin typeface="Khmer OS"/>
                <a:cs typeface="Khmer OS"/>
              </a:rPr>
              <a:t> </a:t>
            </a:r>
            <a:r>
              <a:rPr lang="en-US" sz="2400" dirty="0" err="1">
                <a:solidFill>
                  <a:srgbClr val="000090"/>
                </a:solidFill>
                <a:latin typeface="Khmer OS"/>
                <a:cs typeface="Khmer OS"/>
              </a:rPr>
              <a:t>មានន័យថាសាលារៀន</a:t>
            </a:r>
            <a:r>
              <a:rPr lang="en-US" sz="2400" dirty="0" err="1" smtClean="0">
                <a:solidFill>
                  <a:srgbClr val="000090"/>
                </a:solidFill>
                <a:latin typeface="Khmer OS"/>
                <a:cs typeface="Khmer OS"/>
              </a:rPr>
              <a:t>គឺមិនមាន</a:t>
            </a:r>
            <a:r>
              <a:rPr lang="en-US" sz="2400" dirty="0" err="1">
                <a:solidFill>
                  <a:srgbClr val="000090"/>
                </a:solidFill>
                <a:latin typeface="Khmer OS"/>
                <a:cs typeface="Khmer OS"/>
              </a:rPr>
              <a:t>ផ្តល់នូវការលើកទឹកចិត្ត</a:t>
            </a:r>
            <a:r>
              <a:rPr lang="en-US" sz="2400" dirty="0" smtClean="0">
                <a:solidFill>
                  <a:srgbClr val="000090"/>
                </a:solidFill>
                <a:latin typeface="Khmer OS"/>
                <a:cs typeface="Khmer OS"/>
              </a:rPr>
              <a:t>។”- </a:t>
            </a:r>
            <a:r>
              <a:rPr lang="en-US" sz="2400" dirty="0" err="1">
                <a:solidFill>
                  <a:srgbClr val="000090"/>
                </a:solidFill>
                <a:latin typeface="Khmer OS"/>
                <a:cs typeface="Khmer OS"/>
              </a:rPr>
              <a:t>Zaman</a:t>
            </a:r>
            <a:endParaRPr lang="en-US" sz="2400" dirty="0">
              <a:solidFill>
                <a:srgbClr val="000090"/>
              </a:solidFill>
              <a:latin typeface="Khmer OS"/>
              <a:cs typeface="Khmer OS"/>
            </a:endParaRPr>
          </a:p>
          <a:p>
            <a:pPr algn="just">
              <a:lnSpc>
                <a:spcPct val="120000"/>
              </a:lnSpc>
              <a:buFont typeface="Wingdings" charset="2"/>
              <a:buChar char="Ø"/>
            </a:pPr>
            <a:r>
              <a:rPr lang="en-US" sz="2400" dirty="0" smtClean="0">
                <a:solidFill>
                  <a:srgbClr val="000090"/>
                </a:solidFill>
                <a:latin typeface="Khmer OS"/>
                <a:cs typeface="Khmer OS"/>
              </a:rPr>
              <a:t>“បញ្ហាប្រឈមធំជាងគេក្នុងការស្រាវជ្រាវ</a:t>
            </a:r>
            <a:r>
              <a:rPr lang="en-US" sz="2400" dirty="0">
                <a:solidFill>
                  <a:srgbClr val="000090"/>
                </a:solidFill>
                <a:latin typeface="Khmer OS"/>
                <a:cs typeface="Khmer OS"/>
              </a:rPr>
              <a:t>គឺកង្វះការឧបត្ថម្ភផ្នែកហិរញ្ញវត្ថុ</a:t>
            </a:r>
            <a:r>
              <a:rPr lang="en-US" sz="2400" dirty="0" smtClean="0">
                <a:solidFill>
                  <a:srgbClr val="000090"/>
                </a:solidFill>
                <a:latin typeface="Khmer OS"/>
                <a:cs typeface="Khmer OS"/>
              </a:rPr>
              <a:t>។”-  </a:t>
            </a:r>
            <a:r>
              <a:rPr lang="en-US" sz="2400" dirty="0">
                <a:solidFill>
                  <a:srgbClr val="000090"/>
                </a:solidFill>
                <a:latin typeface="Khmer OS"/>
                <a:cs typeface="Khmer OS"/>
              </a:rPr>
              <a:t>PUC</a:t>
            </a:r>
          </a:p>
          <a:p>
            <a:pPr marL="0" indent="0">
              <a:buNone/>
            </a:pPr>
            <a:endParaRPr lang="en-US" sz="3400" dirty="0" smtClean="0">
              <a:solidFill>
                <a:srgbClr val="000090"/>
              </a:solidFill>
              <a:latin typeface="Book Antiqua"/>
              <a:cs typeface="Book Antiqua"/>
            </a:endParaRPr>
          </a:p>
          <a:p>
            <a:pPr marL="0" indent="0">
              <a:buNone/>
            </a:pPr>
            <a:endParaRPr lang="en-US" sz="3500" dirty="0">
              <a:latin typeface="Book Antiqua"/>
              <a:cs typeface="Book Antiqua"/>
            </a:endParaRPr>
          </a:p>
          <a:p>
            <a:pPr marL="0" indent="0">
              <a:buNone/>
            </a:pPr>
            <a:endParaRPr lang="en-US" sz="3500" dirty="0">
              <a:solidFill>
                <a:srgbClr val="FF0000"/>
              </a:solidFill>
              <a:latin typeface="Book Antiqua"/>
              <a:cs typeface="Book Antiqua"/>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400" dirty="0" smtClean="0">
                <a:solidFill>
                  <a:srgbClr val="000090"/>
                </a:solidFill>
                <a:latin typeface="Khmer OS Muol Light" panose="02000500000000020004" pitchFamily="2" charset="0"/>
                <a:cs typeface="Khmer OS Muol Light" panose="02000500000000020004" pitchFamily="2" charset="0"/>
              </a:rPr>
              <a:t>				</a:t>
            </a:r>
            <a:r>
              <a:rPr lang="en-US" sz="2100" dirty="0" smtClean="0">
                <a:solidFill>
                  <a:srgbClr val="000090"/>
                </a:solidFill>
                <a:latin typeface="Khmer OS Muol Light" panose="02000500000000020004" pitchFamily="2" charset="0"/>
                <a:cs typeface="Khmer OS Muol Light" panose="02000500000000020004" pitchFamily="2" charset="0"/>
              </a:rPr>
              <a:t>IV. </a:t>
            </a:r>
            <a:r>
              <a:rPr lang="en-US" sz="2100" dirty="0" err="1" smtClean="0">
                <a:solidFill>
                  <a:srgbClr val="000090"/>
                </a:solidFill>
                <a:latin typeface="Khmer OS Muol Light" panose="02000500000000020004" pitchFamily="2" charset="0"/>
                <a:cs typeface="Khmer OS Muol Light" panose="02000500000000020004" pitchFamily="2" charset="0"/>
              </a:rPr>
              <a:t>ដំណោះស្រាយបញ្ហាប្រឈម</a:t>
            </a:r>
            <a:r>
              <a:rPr lang="km-KH" sz="2100" dirty="0">
                <a:solidFill>
                  <a:srgbClr val="000090"/>
                </a:solidFill>
                <a:latin typeface="Khmer OS Muol Light" panose="02000500000000020004" pitchFamily="2" charset="0"/>
                <a:cs typeface="Khmer OS Muol Light" panose="02000500000000020004" pitchFamily="2" charset="0"/>
              </a:rPr>
              <a:t> </a:t>
            </a:r>
            <a:r>
              <a:rPr lang="en-US" sz="2100" dirty="0" err="1" smtClean="0">
                <a:solidFill>
                  <a:srgbClr val="000090"/>
                </a:solidFill>
                <a:latin typeface="Khmer OS Muol Light" panose="02000500000000020004" pitchFamily="2" charset="0"/>
                <a:cs typeface="Khmer OS Muol Light" panose="02000500000000020004" pitchFamily="2" charset="0"/>
              </a:rPr>
              <a:t>ការវាយតម្លៃ</a:t>
            </a:r>
            <a:r>
              <a:rPr lang="km-KH" sz="2100" dirty="0" smtClean="0">
                <a:solidFill>
                  <a:srgbClr val="000090"/>
                </a:solidFill>
                <a:latin typeface="Khmer OS Muol Light" panose="02000500000000020004" pitchFamily="2" charset="0"/>
                <a:cs typeface="Khmer OS Muol Light" panose="02000500000000020004" pitchFamily="2" charset="0"/>
              </a:rPr>
              <a:t>						</a:t>
            </a:r>
            <a:r>
              <a:rPr lang="en-US" sz="2100" dirty="0" err="1" smtClean="0">
                <a:solidFill>
                  <a:srgbClr val="000090"/>
                </a:solidFill>
                <a:latin typeface="Khmer OS Muol Light" panose="02000500000000020004" pitchFamily="2" charset="0"/>
                <a:cs typeface="Khmer OS Muol Light" panose="02000500000000020004" pitchFamily="2" charset="0"/>
              </a:rPr>
              <a:t>មជ្ឈដ្ឋានស្រាវជ្រាវអ្នកជំនាន់ចាស</a:t>
            </a:r>
            <a:r>
              <a:rPr lang="en-US" sz="2100" dirty="0" smtClean="0">
                <a:solidFill>
                  <a:srgbClr val="000090"/>
                </a:solidFill>
                <a:latin typeface="Khmer OS Muol Light" panose="02000500000000020004" pitchFamily="2" charset="0"/>
                <a:cs typeface="Khmer OS Muol Light" panose="02000500000000020004" pitchFamily="2" charset="0"/>
              </a:rPr>
              <a:t>់ </a:t>
            </a:r>
            <a:r>
              <a:rPr lang="en-US" sz="2100" dirty="0" err="1" smtClean="0">
                <a:solidFill>
                  <a:srgbClr val="000090"/>
                </a:solidFill>
                <a:latin typeface="Khmer OS Muol Light" panose="02000500000000020004" pitchFamily="2" charset="0"/>
                <a:cs typeface="Khmer OS Muol Light" panose="02000500000000020004" pitchFamily="2" charset="0"/>
              </a:rPr>
              <a:t>និងអ្នកជំនាន់ថ្មី</a:t>
            </a:r>
            <a:endParaRPr lang="en-US" sz="21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1450361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9411"/>
          </a:xfrm>
          <a:solidFill>
            <a:schemeClr val="accent1">
              <a:lumMod val="40000"/>
              <a:lumOff val="60000"/>
            </a:schemeClr>
          </a:solidFill>
        </p:spPr>
        <p:txBody>
          <a:bodyPr/>
          <a:lstStyle/>
          <a:p>
            <a:r>
              <a:rPr lang="en-US" dirty="0" err="1" smtClean="0">
                <a:solidFill>
                  <a:srgbClr val="000090"/>
                </a:solidFill>
                <a:latin typeface="Khmer OS Muol Light" panose="02000500000000020004" pitchFamily="2" charset="0"/>
                <a:cs typeface="Khmer OS Muol Light" panose="02000500000000020004" pitchFamily="2" charset="0"/>
              </a:rPr>
              <a:t>សំនួរ</a:t>
            </a:r>
            <a:endParaRPr lang="en-US" dirty="0">
              <a:solidFill>
                <a:srgbClr val="000090"/>
              </a:solidFill>
              <a:latin typeface="Khmer OS Muol Light" panose="02000500000000020004" pitchFamily="2" charset="0"/>
              <a:cs typeface="Khmer OS Muol Light" panose="02000500000000020004" pitchFamily="2" charset="0"/>
            </a:endParaRPr>
          </a:p>
        </p:txBody>
      </p:sp>
      <p:sp>
        <p:nvSpPr>
          <p:cNvPr id="3" name="Content Placeholder 2"/>
          <p:cNvSpPr>
            <a:spLocks noGrp="1"/>
          </p:cNvSpPr>
          <p:nvPr>
            <p:ph idx="1"/>
          </p:nvPr>
        </p:nvSpPr>
        <p:spPr>
          <a:xfrm>
            <a:off x="-1" y="1419412"/>
            <a:ext cx="9144001" cy="5438588"/>
          </a:xfrm>
          <a:solidFill>
            <a:schemeClr val="accent5">
              <a:lumMod val="20000"/>
              <a:lumOff val="80000"/>
            </a:schemeClr>
          </a:solidFill>
        </p:spPr>
        <p:txBody>
          <a:bodyPr/>
          <a:lstStyle/>
          <a:p>
            <a:pPr>
              <a:lnSpc>
                <a:spcPct val="200000"/>
              </a:lnSpc>
              <a:buFont typeface="Wingdings" charset="2"/>
              <a:buChar char="²"/>
            </a:pPr>
            <a:r>
              <a:rPr lang="en-US" dirty="0" err="1" smtClean="0">
                <a:solidFill>
                  <a:srgbClr val="FF0000"/>
                </a:solidFill>
                <a:latin typeface="Khmer OS"/>
                <a:cs typeface="Khmer OS"/>
              </a:rPr>
              <a:t>ចង់រ៉ាក់អោយជីក</a:t>
            </a:r>
            <a:endParaRPr lang="en-US" dirty="0" smtClean="0">
              <a:solidFill>
                <a:srgbClr val="FF0000"/>
              </a:solidFill>
              <a:latin typeface="Khmer OS"/>
              <a:cs typeface="Khmer OS"/>
            </a:endParaRPr>
          </a:p>
          <a:p>
            <a:pPr>
              <a:lnSpc>
                <a:spcPct val="200000"/>
              </a:lnSpc>
              <a:buFont typeface="Wingdings" charset="2"/>
              <a:buChar char="²"/>
            </a:pPr>
            <a:r>
              <a:rPr lang="en-US" dirty="0" err="1" smtClean="0">
                <a:solidFill>
                  <a:srgbClr val="FF0000"/>
                </a:solidFill>
                <a:latin typeface="Khmer OS"/>
                <a:cs typeface="Khmer OS"/>
              </a:rPr>
              <a:t>ចង់រីកអោយហាល</a:t>
            </a:r>
            <a:endParaRPr lang="en-US" dirty="0" smtClean="0">
              <a:solidFill>
                <a:srgbClr val="FF0000"/>
              </a:solidFill>
              <a:latin typeface="Khmer OS"/>
              <a:cs typeface="Khmer OS"/>
            </a:endParaRPr>
          </a:p>
          <a:p>
            <a:pPr>
              <a:lnSpc>
                <a:spcPct val="200000"/>
              </a:lnSpc>
              <a:buFont typeface="Wingdings" charset="2"/>
              <a:buChar char="²"/>
            </a:pPr>
            <a:r>
              <a:rPr lang="en-US" dirty="0" err="1" smtClean="0">
                <a:solidFill>
                  <a:srgbClr val="FF0000"/>
                </a:solidFill>
                <a:latin typeface="Khmer OS"/>
                <a:cs typeface="Khmer OS"/>
              </a:rPr>
              <a:t>ចង់ស្រាលអោយផ្ទុក</a:t>
            </a:r>
            <a:endParaRPr lang="en-US" dirty="0" smtClean="0">
              <a:solidFill>
                <a:srgbClr val="FF0000"/>
              </a:solidFill>
              <a:latin typeface="Khmer OS"/>
              <a:cs typeface="Khmer OS"/>
            </a:endParaRPr>
          </a:p>
          <a:p>
            <a:pPr>
              <a:lnSpc>
                <a:spcPct val="200000"/>
              </a:lnSpc>
              <a:buFont typeface="Wingdings" charset="2"/>
              <a:buChar char="²"/>
            </a:pPr>
            <a:r>
              <a:rPr lang="en-US" dirty="0" err="1" smtClean="0">
                <a:solidFill>
                  <a:srgbClr val="FF0000"/>
                </a:solidFill>
                <a:latin typeface="Khmer OS"/>
                <a:cs typeface="Khmer OS"/>
              </a:rPr>
              <a:t>ចង់ទៅមុខអោយឈប</a:t>
            </a:r>
            <a:r>
              <a:rPr lang="en-US" dirty="0" smtClean="0">
                <a:solidFill>
                  <a:srgbClr val="FF0000"/>
                </a:solidFill>
                <a:latin typeface="Khmer OS"/>
                <a:cs typeface="Khmer OS"/>
              </a:rPr>
              <a:t>់</a:t>
            </a:r>
            <a:endParaRPr lang="en-US" dirty="0">
              <a:solidFill>
                <a:srgbClr val="FF0000"/>
              </a:solidFill>
              <a:latin typeface="Khmer OS"/>
              <a:cs typeface="Khmer OS"/>
            </a:endParaRPr>
          </a:p>
        </p:txBody>
      </p:sp>
      <p:pic>
        <p:nvPicPr>
          <p:cNvPr id="4" name="Picture 2" descr="D:\CICP's PC admin1 Doc\CICP Logo\CICP-logo-(no-background).gif"/>
          <p:cNvPicPr>
            <a:picLocks noChangeAspect="1" noChangeArrowheads="1"/>
          </p:cNvPicPr>
          <p:nvPr/>
        </p:nvPicPr>
        <p:blipFill>
          <a:blip r:embed="rId2"/>
          <a:srcRect/>
          <a:stretch>
            <a:fillRect/>
          </a:stretch>
        </p:blipFill>
        <p:spPr bwMode="auto">
          <a:xfrm>
            <a:off x="-1" y="59764"/>
            <a:ext cx="1967317" cy="1160313"/>
          </a:xfrm>
          <a:prstGeom prst="rect">
            <a:avLst/>
          </a:prstGeom>
          <a:noFill/>
        </p:spPr>
      </p:pic>
      <p:pic>
        <p:nvPicPr>
          <p:cNvPr id="5" name="Picture 4" descr="thinking-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461" y="2199152"/>
            <a:ext cx="3723696" cy="2792772"/>
          </a:xfrm>
          <a:prstGeom prst="rect">
            <a:avLst/>
          </a:prstGeom>
        </p:spPr>
      </p:pic>
    </p:spTree>
    <p:extLst>
      <p:ext uri="{BB962C8B-B14F-4D97-AF65-F5344CB8AC3E}">
        <p14:creationId xmlns:p14="http://schemas.microsoft.com/office/powerpoint/2010/main" val="40530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8"/>
            <a:ext cx="9144000" cy="5440362"/>
          </a:xfrm>
          <a:solidFill>
            <a:srgbClr val="DBEEF4"/>
          </a:solidFill>
        </p:spPr>
        <p:txBody>
          <a:bodyPr>
            <a:normAutofit fontScale="25000" lnSpcReduction="20000"/>
          </a:bodyPr>
          <a:lstStyle/>
          <a:p>
            <a:pPr algn="just">
              <a:lnSpc>
                <a:spcPct val="150000"/>
              </a:lnSpc>
              <a:buFont typeface="Wingdings" panose="05000000000000000000" pitchFamily="2" charset="2"/>
              <a:buChar char="v"/>
            </a:pPr>
            <a:r>
              <a:rPr lang="en-US" sz="11200" b="1" dirty="0" err="1" smtClean="0">
                <a:solidFill>
                  <a:srgbClr val="000090"/>
                </a:solidFill>
                <a:latin typeface="Khmer OS"/>
                <a:cs typeface="Khmer OS"/>
              </a:rPr>
              <a:t>និស្សិត</a:t>
            </a:r>
            <a:r>
              <a:rPr lang="en-US" sz="11200" b="1" dirty="0" smtClean="0">
                <a:solidFill>
                  <a:srgbClr val="000090"/>
                </a:solidFill>
                <a:latin typeface="Khmer OS"/>
                <a:cs typeface="Khmer OS"/>
              </a:rPr>
              <a:t> </a:t>
            </a:r>
          </a:p>
          <a:p>
            <a:pPr marL="0" indent="0" algn="just">
              <a:lnSpc>
                <a:spcPct val="150000"/>
              </a:lnSpc>
              <a:buNone/>
            </a:pPr>
            <a:endParaRPr lang="en-US" sz="8000" dirty="0" smtClean="0">
              <a:solidFill>
                <a:srgbClr val="000090"/>
              </a:solidFill>
              <a:latin typeface="Khmer OS"/>
              <a:cs typeface="Khmer OS"/>
            </a:endParaRPr>
          </a:p>
          <a:p>
            <a:pPr algn="just">
              <a:lnSpc>
                <a:spcPct val="160000"/>
              </a:lnSpc>
              <a:spcBef>
                <a:spcPts val="0"/>
              </a:spcBef>
              <a:buFont typeface="Wingdings" panose="05000000000000000000" pitchFamily="2" charset="2"/>
              <a:buChar char="Ø"/>
            </a:pPr>
            <a:r>
              <a:rPr lang="en-US" sz="9600" dirty="0" smtClean="0">
                <a:solidFill>
                  <a:srgbClr val="000090"/>
                </a:solidFill>
                <a:latin typeface="Khmer OS"/>
                <a:cs typeface="Khmer OS"/>
              </a:rPr>
              <a:t>“</a:t>
            </a:r>
            <a:r>
              <a:rPr lang="en-US" sz="9600" dirty="0" err="1" smtClean="0">
                <a:solidFill>
                  <a:srgbClr val="000090"/>
                </a:solidFill>
                <a:latin typeface="Khmer OS"/>
                <a:cs typeface="Khmer OS"/>
              </a:rPr>
              <a:t>ភាសាអង់គ្លេសគឺជាឧបសគ្គសម្រាប់សសេរបោះពុម្ភការស្រាវជ្រាវ</a:t>
            </a:r>
            <a:r>
              <a:rPr lang="en-US" sz="9600" dirty="0" smtClean="0">
                <a:solidFill>
                  <a:srgbClr val="000090"/>
                </a:solidFill>
                <a:latin typeface="Khmer OS"/>
                <a:cs typeface="Khmer OS"/>
              </a:rPr>
              <a:t>” – NUM</a:t>
            </a:r>
          </a:p>
          <a:p>
            <a:pPr algn="just">
              <a:lnSpc>
                <a:spcPct val="160000"/>
              </a:lnSpc>
              <a:spcBef>
                <a:spcPts val="0"/>
              </a:spcBef>
              <a:buFont typeface="Wingdings" panose="05000000000000000000" pitchFamily="2" charset="2"/>
              <a:buChar char="Ø"/>
            </a:pPr>
            <a:r>
              <a:rPr lang="en-US" sz="9600" dirty="0" smtClean="0">
                <a:solidFill>
                  <a:srgbClr val="000090"/>
                </a:solidFill>
                <a:latin typeface="Khmer OS"/>
                <a:cs typeface="Khmer OS"/>
              </a:rPr>
              <a:t>“</a:t>
            </a:r>
            <a:r>
              <a:rPr lang="en-US" sz="9600" dirty="0" err="1" smtClean="0">
                <a:solidFill>
                  <a:srgbClr val="000090"/>
                </a:solidFill>
                <a:latin typeface="Khmer OS"/>
                <a:cs typeface="Khmer OS"/>
              </a:rPr>
              <a:t>ការស្រាវជ្រាវគឺជាមូលដ្ឋានគ្រឹះសម្រាប់ការអភិវឌ្ឍន</a:t>
            </a:r>
            <a:r>
              <a:rPr lang="en-US" sz="9600" dirty="0" smtClean="0">
                <a:solidFill>
                  <a:srgbClr val="000090"/>
                </a:solidFill>
                <a:latin typeface="Khmer OS"/>
                <a:cs typeface="Khmer OS"/>
              </a:rPr>
              <a:t>៍”– RULE</a:t>
            </a:r>
          </a:p>
          <a:p>
            <a:pPr algn="just">
              <a:lnSpc>
                <a:spcPct val="160000"/>
              </a:lnSpc>
              <a:spcBef>
                <a:spcPts val="0"/>
              </a:spcBef>
              <a:buFont typeface="Wingdings" panose="05000000000000000000" pitchFamily="2" charset="2"/>
              <a:buChar char="Ø"/>
            </a:pPr>
            <a:r>
              <a:rPr lang="en-US" sz="9600" dirty="0" smtClean="0">
                <a:solidFill>
                  <a:srgbClr val="000090"/>
                </a:solidFill>
                <a:latin typeface="Khmer OS"/>
                <a:cs typeface="Khmer OS"/>
              </a:rPr>
              <a:t>“</a:t>
            </a:r>
            <a:r>
              <a:rPr lang="en-US" sz="9600" dirty="0" err="1" smtClean="0">
                <a:solidFill>
                  <a:srgbClr val="000090"/>
                </a:solidFill>
                <a:latin typeface="Khmer OS"/>
                <a:cs typeface="Khmer OS"/>
              </a:rPr>
              <a:t>ទង្វើអ្វីៗដែលគ្មានការស្រាវជ្រាវ</a:t>
            </a:r>
            <a:r>
              <a:rPr lang="en-US" sz="9600" dirty="0" smtClean="0">
                <a:solidFill>
                  <a:srgbClr val="000090"/>
                </a:solidFill>
                <a:latin typeface="Khmer OS"/>
                <a:cs typeface="Khmer OS"/>
              </a:rPr>
              <a:t> </a:t>
            </a:r>
            <a:r>
              <a:rPr lang="en-US" sz="9600" dirty="0" err="1" smtClean="0">
                <a:solidFill>
                  <a:srgbClr val="000090"/>
                </a:solidFill>
                <a:latin typeface="Khmer OS"/>
                <a:cs typeface="Khmer OS"/>
              </a:rPr>
              <a:t>គឺគ្មានការពិតជាក់ស្តែង</a:t>
            </a:r>
            <a:r>
              <a:rPr lang="en-US" sz="9600" dirty="0" smtClean="0">
                <a:solidFill>
                  <a:srgbClr val="000090"/>
                </a:solidFill>
                <a:latin typeface="Khmer OS"/>
                <a:cs typeface="Khmer OS"/>
              </a:rPr>
              <a:t>។” </a:t>
            </a:r>
            <a:r>
              <a:rPr lang="en-US" sz="9600" dirty="0">
                <a:solidFill>
                  <a:srgbClr val="000090"/>
                </a:solidFill>
                <a:latin typeface="Khmer OS"/>
                <a:cs typeface="Khmer OS"/>
              </a:rPr>
              <a:t>– </a:t>
            </a:r>
            <a:r>
              <a:rPr lang="en-US" sz="9600" dirty="0" smtClean="0">
                <a:solidFill>
                  <a:srgbClr val="000090"/>
                </a:solidFill>
                <a:latin typeface="Khmer OS"/>
                <a:cs typeface="Khmer OS"/>
              </a:rPr>
              <a:t>NUM</a:t>
            </a:r>
          </a:p>
          <a:p>
            <a:pPr algn="just">
              <a:lnSpc>
                <a:spcPct val="160000"/>
              </a:lnSpc>
              <a:spcBef>
                <a:spcPts val="0"/>
              </a:spcBef>
              <a:buFont typeface="Wingdings" panose="05000000000000000000" pitchFamily="2" charset="2"/>
              <a:buChar char="Ø"/>
            </a:pPr>
            <a:r>
              <a:rPr lang="en-US" sz="9600" dirty="0" smtClean="0">
                <a:solidFill>
                  <a:srgbClr val="000090"/>
                </a:solidFill>
                <a:latin typeface="Khmer OS"/>
                <a:cs typeface="Khmer OS"/>
              </a:rPr>
              <a:t>“</a:t>
            </a:r>
            <a:r>
              <a:rPr lang="en-US" sz="9600" dirty="0" err="1" smtClean="0">
                <a:solidFill>
                  <a:srgbClr val="000090"/>
                </a:solidFill>
                <a:latin typeface="Khmer OS"/>
                <a:cs typeface="Khmer OS"/>
              </a:rPr>
              <a:t>ការស្រាវជ្រាវមានសារៈសំខាន់ទាំងការរីកចម្រើនក្នុងសង្គម</a:t>
            </a:r>
            <a:r>
              <a:rPr lang="en-US" sz="9600" dirty="0" smtClean="0">
                <a:solidFill>
                  <a:srgbClr val="000090"/>
                </a:solidFill>
                <a:latin typeface="Khmer OS"/>
                <a:cs typeface="Khmer OS"/>
              </a:rPr>
              <a:t> </a:t>
            </a:r>
            <a:r>
              <a:rPr lang="en-US" sz="9600" dirty="0" err="1" smtClean="0">
                <a:solidFill>
                  <a:srgbClr val="000090"/>
                </a:solidFill>
                <a:latin typeface="Khmer OS"/>
                <a:cs typeface="Khmer OS"/>
              </a:rPr>
              <a:t>និងកម្រិតបុគ្គល</a:t>
            </a:r>
            <a:r>
              <a:rPr lang="en-US" sz="9600" dirty="0" smtClean="0">
                <a:solidFill>
                  <a:srgbClr val="000090"/>
                </a:solidFill>
                <a:latin typeface="Khmer OS"/>
                <a:cs typeface="Khmer OS"/>
              </a:rPr>
              <a:t>។” – PUC</a:t>
            </a:r>
          </a:p>
          <a:p>
            <a:pPr marL="0" indent="0" algn="just">
              <a:lnSpc>
                <a:spcPct val="160000"/>
              </a:lnSpc>
              <a:spcBef>
                <a:spcPts val="0"/>
              </a:spcBef>
              <a:buNone/>
            </a:pPr>
            <a:endParaRPr lang="en-US" sz="8000" dirty="0" smtClean="0">
              <a:solidFill>
                <a:srgbClr val="000090"/>
              </a:solidFill>
              <a:latin typeface="Khmer OS"/>
              <a:cs typeface="Khmer OS"/>
            </a:endParaRPr>
          </a:p>
          <a:p>
            <a:pPr algn="just">
              <a:lnSpc>
                <a:spcPct val="120000"/>
              </a:lnSpc>
              <a:spcBef>
                <a:spcPts val="0"/>
              </a:spcBef>
              <a:buFont typeface="Wingdings" panose="05000000000000000000" pitchFamily="2" charset="2"/>
              <a:buChar char="Ø"/>
            </a:pPr>
            <a:endParaRPr lang="en-US" sz="7200" dirty="0" smtClean="0">
              <a:solidFill>
                <a:srgbClr val="000090"/>
              </a:solidFill>
              <a:latin typeface="Khmer OS"/>
              <a:cs typeface="Khmer OS"/>
            </a:endParaRPr>
          </a:p>
          <a:p>
            <a:pPr marL="0" indent="0" algn="just">
              <a:lnSpc>
                <a:spcPct val="120000"/>
              </a:lnSpc>
              <a:spcBef>
                <a:spcPts val="0"/>
              </a:spcBef>
              <a:buNone/>
            </a:pPr>
            <a:endParaRPr lang="en-US" sz="6600" dirty="0" smtClean="0">
              <a:solidFill>
                <a:srgbClr val="000090"/>
              </a:solidFill>
              <a:latin typeface="Khmer OS"/>
              <a:cs typeface="Khmer OS"/>
            </a:endParaRPr>
          </a:p>
          <a:p>
            <a:pPr marL="0" indent="0" algn="just">
              <a:lnSpc>
                <a:spcPct val="120000"/>
              </a:lnSpc>
              <a:spcBef>
                <a:spcPts val="0"/>
              </a:spcBef>
              <a:buNone/>
            </a:pPr>
            <a:endParaRPr lang="en-US" sz="6400" dirty="0" smtClean="0">
              <a:latin typeface="Khmer OS"/>
              <a:cs typeface="Khmer OS"/>
            </a:endParaRPr>
          </a:p>
          <a:p>
            <a:pPr algn="just">
              <a:lnSpc>
                <a:spcPct val="120000"/>
              </a:lnSpc>
              <a:spcBef>
                <a:spcPts val="0"/>
              </a:spcBef>
              <a:buFont typeface="Wingdings" panose="05000000000000000000" pitchFamily="2" charset="2"/>
              <a:buChar char="Ø"/>
            </a:pPr>
            <a:endParaRPr lang="en-US" sz="6400" dirty="0" smtClean="0">
              <a:latin typeface="Khmer OS"/>
              <a:cs typeface="Khmer OS"/>
            </a:endParaRPr>
          </a:p>
          <a:p>
            <a:pPr algn="just">
              <a:buFont typeface="Wingdings" panose="05000000000000000000" pitchFamily="2" charset="2"/>
              <a:buChar char="Ø"/>
            </a:pPr>
            <a:endParaRPr lang="en-US" sz="6400" dirty="0">
              <a:latin typeface="Khmer OS"/>
              <a:cs typeface="Khmer OS"/>
            </a:endParaRPr>
          </a:p>
          <a:p>
            <a:pPr algn="just">
              <a:buFont typeface="Wingdings" panose="05000000000000000000" pitchFamily="2" charset="2"/>
              <a:buChar char="Ø"/>
            </a:pPr>
            <a:endParaRPr lang="en-US" sz="6400" dirty="0">
              <a:latin typeface="Khmer OS"/>
              <a:cs typeface="Khmer OS"/>
            </a:endParaRPr>
          </a:p>
          <a:p>
            <a:pPr algn="just">
              <a:buFont typeface="Wingdings" panose="05000000000000000000" pitchFamily="2" charset="2"/>
              <a:buChar char="Ø"/>
            </a:pPr>
            <a:endParaRPr lang="en-US" sz="4200" dirty="0">
              <a:latin typeface="Khmer OS"/>
              <a:cs typeface="Khmer OS"/>
            </a:endParaRPr>
          </a:p>
          <a:p>
            <a:pPr algn="just">
              <a:buFont typeface="Wingdings" panose="05000000000000000000" pitchFamily="2" charset="2"/>
              <a:buChar char="Ø"/>
            </a:pPr>
            <a:r>
              <a:rPr lang="en-US" sz="6200" dirty="0">
                <a:latin typeface="Khmer OS"/>
                <a:cs typeface="Khmer OS"/>
              </a:rPr>
              <a:t> </a:t>
            </a:r>
          </a:p>
          <a:p>
            <a:pPr algn="just">
              <a:buFont typeface="Wingdings" panose="05000000000000000000" pitchFamily="2" charset="2"/>
              <a:buChar char="Ø"/>
            </a:pPr>
            <a:endParaRPr lang="en-US" dirty="0">
              <a:latin typeface="Khmer OS"/>
              <a:cs typeface="Khmer OS"/>
            </a:endParaRPr>
          </a:p>
          <a:p>
            <a:pPr algn="just">
              <a:buFont typeface="Wingdings" panose="05000000000000000000" pitchFamily="2" charset="2"/>
              <a:buChar char="Ø"/>
            </a:pPr>
            <a:endParaRPr lang="en-US" dirty="0">
              <a:solidFill>
                <a:srgbClr val="FF0000"/>
              </a:solidFill>
              <a:latin typeface="Khmer OS"/>
              <a:cs typeface="Khmer OS"/>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smtClean="0">
                <a:solidFill>
                  <a:srgbClr val="000090"/>
                </a:solidFill>
                <a:latin typeface="Khmer OS Muol Light" panose="02000500000000020004" pitchFamily="2" charset="0"/>
                <a:cs typeface="Khmer OS Muol Light" panose="02000500000000020004" pitchFamily="2" charset="0"/>
              </a:rPr>
              <a:t>IV. </a:t>
            </a:r>
            <a:r>
              <a:rPr lang="en-US" sz="2200" dirty="0" err="1" smtClean="0">
                <a:solidFill>
                  <a:srgbClr val="000090"/>
                </a:solidFill>
                <a:latin typeface="Khmer OS Muol Light" panose="02000500000000020004" pitchFamily="2" charset="0"/>
                <a:cs typeface="Khmer OS Muol Light" panose="02000500000000020004" pitchFamily="2" charset="0"/>
              </a:rPr>
              <a:t>ដំណោះស្រាយបញ្ហាប្រឈមការវាយតម្លៃមជ្ឈដ្ឋាន</a:t>
            </a: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ស្រាវជ្រាវអ្នកជំនាន់ចាស</a:t>
            </a:r>
            <a:r>
              <a:rPr lang="en-US"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និងអ្នកជំនាន់ថ្មី</a:t>
            </a:r>
            <a:endParaRPr lang="en-US" sz="22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2002997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7"/>
            <a:ext cx="9144000" cy="5920559"/>
          </a:xfrm>
          <a:solidFill>
            <a:srgbClr val="DBEEF4"/>
          </a:solidFill>
        </p:spPr>
        <p:txBody>
          <a:bodyPr>
            <a:noAutofit/>
          </a:bodyPr>
          <a:lstStyle/>
          <a:p>
            <a:pPr algn="just">
              <a:lnSpc>
                <a:spcPct val="130000"/>
              </a:lnSpc>
              <a:buFont typeface="Wingdings" panose="05000000000000000000" pitchFamily="2" charset="2"/>
              <a:buChar char="v"/>
            </a:pPr>
            <a:r>
              <a:rPr lang="en-US" sz="2400" b="1" dirty="0" err="1" smtClean="0">
                <a:solidFill>
                  <a:srgbClr val="000090"/>
                </a:solidFill>
                <a:latin typeface="Khmer OS"/>
                <a:cs typeface="Khmer OS"/>
              </a:rPr>
              <a:t>អ្នកស្រាវជ្រាវ</a:t>
            </a:r>
            <a:endParaRPr lang="en-US" sz="2400" b="1" dirty="0" smtClean="0">
              <a:solidFill>
                <a:srgbClr val="000090"/>
              </a:solidFill>
              <a:latin typeface="Khmer OS"/>
              <a:cs typeface="Khmer OS"/>
            </a:endParaRPr>
          </a:p>
          <a:p>
            <a:pPr algn="just">
              <a:lnSpc>
                <a:spcPct val="150000"/>
              </a:lnSpc>
              <a:spcBef>
                <a:spcPts val="0"/>
              </a:spcBef>
              <a:buFont typeface="Wingdings" panose="05000000000000000000" pitchFamily="2" charset="2"/>
              <a:buChar char="Ø"/>
            </a:pPr>
            <a:r>
              <a:rPr lang="en-US" sz="2000" dirty="0" smtClean="0">
                <a:solidFill>
                  <a:srgbClr val="000090"/>
                </a:solidFill>
                <a:latin typeface="Khmer OS"/>
                <a:cs typeface="Khmer OS"/>
              </a:rPr>
              <a:t>“គ្រប់សាកលវិទ្យាល័យទាំងអស់គួរតែបញ្ជាក់អោយច្បាស់អំពីគោលនយោបាយរបស់ស្ថាប័នដើម្បីឆ្ពោះទៅរកការស្រាវជ្រាវដែលមានថវិការឧបត្ថម្ភសមស្របមួយនិងការចែករំលែកបច្ចេកវិទ្យាដោយសហការជាមួយក្រុមហ៊ុនឯកជនសម្រាប់អភិវឌ្ឍន៍ការស្រាវជ្រាវអោយមាននិរន្តភាព </a:t>
            </a:r>
            <a:r>
              <a:rPr lang="en-US" sz="2000" dirty="0" err="1" smtClean="0">
                <a:solidFill>
                  <a:srgbClr val="000090"/>
                </a:solidFill>
                <a:latin typeface="Khmer OS"/>
                <a:cs typeface="Khmer OS"/>
              </a:rPr>
              <a:t>និងមានរយៈពេលយូរ</a:t>
            </a:r>
            <a:r>
              <a:rPr lang="en-US" sz="2000" dirty="0" smtClean="0">
                <a:solidFill>
                  <a:srgbClr val="000090"/>
                </a:solidFill>
                <a:latin typeface="Khmer OS"/>
                <a:cs typeface="Khmer OS"/>
              </a:rPr>
              <a:t>។” – UBB</a:t>
            </a:r>
            <a:endParaRPr lang="en-US" sz="2000" dirty="0">
              <a:solidFill>
                <a:srgbClr val="000090"/>
              </a:solidFill>
              <a:latin typeface="Khmer OS"/>
              <a:cs typeface="Khmer OS"/>
            </a:endParaRPr>
          </a:p>
          <a:p>
            <a:pPr algn="just">
              <a:lnSpc>
                <a:spcPct val="150000"/>
              </a:lnSpc>
              <a:spcBef>
                <a:spcPts val="0"/>
              </a:spcBef>
              <a:buFont typeface="Wingdings" panose="05000000000000000000" pitchFamily="2" charset="2"/>
              <a:buChar char="Ø"/>
            </a:pP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ដើម្បីការតស៊ូមតិ</a:t>
            </a:r>
            <a:r>
              <a:rPr lang="km-KH" sz="2000" dirty="0">
                <a:solidFill>
                  <a:srgbClr val="000090"/>
                </a:solidFill>
                <a:latin typeface="Khmer OS"/>
                <a:cs typeface="Khmer OS"/>
              </a:rPr>
              <a:t>​</a:t>
            </a:r>
            <a:r>
              <a:rPr lang="en-US" sz="2000" dirty="0" err="1" smtClean="0">
                <a:solidFill>
                  <a:srgbClr val="000090"/>
                </a:solidFill>
                <a:latin typeface="Khmer OS"/>
                <a:cs typeface="Khmer OS"/>
              </a:rPr>
              <a:t>និងបញ្ជាក់ផលប៉ះពាល់របស់ក្រុមហ៊ុនមានអំណាចដល</a:t>
            </a:r>
            <a:r>
              <a:rPr lang="en-US" sz="2000" dirty="0" smtClean="0">
                <a:solidFill>
                  <a:srgbClr val="000090"/>
                </a:solidFill>
                <a:latin typeface="Khmer OS"/>
                <a:cs typeface="Khmer OS"/>
              </a:rPr>
              <a:t>់</a:t>
            </a:r>
            <a:r>
              <a:rPr lang="km-KH" sz="2000" dirty="0" smtClean="0">
                <a:solidFill>
                  <a:srgbClr val="000090"/>
                </a:solidFill>
                <a:latin typeface="Khmer OS"/>
                <a:cs typeface="Khmer OS"/>
              </a:rPr>
              <a:t/>
            </a:r>
            <a:br>
              <a:rPr lang="km-KH" sz="2000" dirty="0" smtClean="0">
                <a:solidFill>
                  <a:srgbClr val="000090"/>
                </a:solidFill>
                <a:latin typeface="Khmer OS"/>
                <a:cs typeface="Khmer OS"/>
              </a:rPr>
            </a:br>
            <a:r>
              <a:rPr lang="en-US" sz="2000" dirty="0" err="1" smtClean="0">
                <a:solidFill>
                  <a:srgbClr val="000090"/>
                </a:solidFill>
                <a:latin typeface="Khmer OS"/>
                <a:cs typeface="Khmer OS"/>
              </a:rPr>
              <a:t>សហគមន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យើងត្រូវការភស្តុតាងជាក់លាក់មួយយើងត្រូវតែធ្វើការស្រាវជ្រាវ</a:t>
            </a:r>
            <a:r>
              <a:rPr lang="en-US" sz="2000" dirty="0" smtClean="0">
                <a:solidFill>
                  <a:srgbClr val="000090"/>
                </a:solidFill>
                <a:latin typeface="Khmer OS"/>
                <a:cs typeface="Khmer OS"/>
              </a:rPr>
              <a:t>។” – EC</a:t>
            </a:r>
          </a:p>
          <a:p>
            <a:pPr algn="just">
              <a:lnSpc>
                <a:spcPct val="150000"/>
              </a:lnSpc>
              <a:spcBef>
                <a:spcPts val="0"/>
              </a:spcBef>
              <a:buFont typeface="Wingdings" panose="05000000000000000000" pitchFamily="2" charset="2"/>
              <a:buChar char="Ø"/>
            </a:pP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ទើបតែប៉ុន្មានឆ្នាំចុងក្រោយនេះ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ស្ថានភាពនៃការស្រាវជ្រាវនៅប្រទេសកម្ពុជាមានការបើកចំហចំពោះនិស្សិត</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និងអ្នកស្រាវជ្រាវដើម្បីយល់ដឹងអំពីនយោបាយនិង</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ចិត្តសាស្រ្តរស៊ើប</a:t>
            </a:r>
            <a:r>
              <a:rPr lang="en-US" sz="2000" dirty="0" smtClean="0">
                <a:solidFill>
                  <a:srgbClr val="000090"/>
                </a:solidFill>
                <a:latin typeface="Khmer OS"/>
                <a:cs typeface="Khmer OS"/>
              </a:rPr>
              <a:t>។ ” - DCCAM</a:t>
            </a:r>
          </a:p>
          <a:p>
            <a:pPr>
              <a:lnSpc>
                <a:spcPct val="150000"/>
              </a:lnSpc>
              <a:spcBef>
                <a:spcPts val="0"/>
              </a:spcBef>
              <a:buFont typeface="Wingdings" panose="05000000000000000000" pitchFamily="2" charset="2"/>
              <a:buChar char="Ø"/>
            </a:pPr>
            <a:endParaRPr lang="en-US" sz="2000" dirty="0">
              <a:solidFill>
                <a:srgbClr val="000090"/>
              </a:solidFill>
              <a:latin typeface="Khmer OS"/>
              <a:cs typeface="Khmer OS"/>
            </a:endParaRPr>
          </a:p>
          <a:p>
            <a:pPr>
              <a:lnSpc>
                <a:spcPct val="150000"/>
              </a:lnSpc>
              <a:spcBef>
                <a:spcPts val="0"/>
              </a:spcBef>
              <a:buFont typeface="Wingdings" panose="05000000000000000000" pitchFamily="2" charset="2"/>
              <a:buChar char="Ø"/>
            </a:pPr>
            <a:endParaRPr lang="en-US" sz="2000" dirty="0">
              <a:latin typeface="Khmer OS"/>
              <a:cs typeface="Khmer OS"/>
            </a:endParaRPr>
          </a:p>
          <a:p>
            <a:pPr>
              <a:lnSpc>
                <a:spcPct val="150000"/>
              </a:lnSpc>
              <a:buFont typeface="Wingdings" panose="05000000000000000000" pitchFamily="2" charset="2"/>
              <a:buChar char="Ø"/>
            </a:pPr>
            <a:endParaRPr lang="en-US" sz="2000" dirty="0">
              <a:solidFill>
                <a:srgbClr val="FF0000"/>
              </a:solidFill>
              <a:latin typeface="Khmer OS"/>
              <a:cs typeface="Khmer OS"/>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smtClean="0">
                <a:solidFill>
                  <a:srgbClr val="000090"/>
                </a:solidFill>
                <a:latin typeface="Khmer OS Muol Light" panose="02000500000000020004" pitchFamily="2" charset="0"/>
                <a:cs typeface="Khmer OS Muol Light" panose="02000500000000020004" pitchFamily="2" charset="0"/>
              </a:rPr>
              <a:t>IV.  </a:t>
            </a:r>
            <a:r>
              <a:rPr lang="en-US" sz="2200" dirty="0" err="1" smtClean="0">
                <a:solidFill>
                  <a:srgbClr val="000090"/>
                </a:solidFill>
                <a:latin typeface="Khmer OS Muol Light" panose="02000500000000020004" pitchFamily="2" charset="0"/>
                <a:cs typeface="Khmer OS Muol Light" panose="02000500000000020004" pitchFamily="2" charset="0"/>
              </a:rPr>
              <a:t>ដំណោះស្រាយបញ្ហាប្រឈមការ</a:t>
            </a:r>
            <a:r>
              <a:rPr lang="en-US" sz="2200" dirty="0" err="1">
                <a:solidFill>
                  <a:srgbClr val="000090"/>
                </a:solidFill>
                <a:latin typeface="Khmer OS Muol Light" panose="02000500000000020004" pitchFamily="2" charset="0"/>
                <a:cs typeface="Khmer OS Muol Light" panose="02000500000000020004" pitchFamily="2" charset="0"/>
              </a:rPr>
              <a:t>វាយ</a:t>
            </a:r>
            <a:r>
              <a:rPr lang="en-US" sz="2200" dirty="0" err="1" smtClean="0">
                <a:solidFill>
                  <a:srgbClr val="000090"/>
                </a:solidFill>
                <a:latin typeface="Khmer OS Muol Light" panose="02000500000000020004" pitchFamily="2" charset="0"/>
                <a:cs typeface="Khmer OS Muol Light" panose="02000500000000020004" pitchFamily="2" charset="0"/>
              </a:rPr>
              <a:t>តម្លៃ</a:t>
            </a: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មជ្ឈដ្ឋានស្រាវជ្រាវ</a:t>
            </a:r>
            <a:r>
              <a:rPr lang="km-KH" sz="2200" dirty="0">
                <a:solidFill>
                  <a:srgbClr val="000090"/>
                </a:solidFill>
                <a:latin typeface="Khmer OS Muol Light" panose="02000500000000020004" pitchFamily="2" charset="0"/>
                <a:cs typeface="Khmer OS Muol Light" panose="02000500000000020004" pitchFamily="2" charset="0"/>
              </a:rPr>
              <a:t>​</a:t>
            </a:r>
            <a:r>
              <a:rPr lang="en-US" sz="2200" dirty="0" err="1" smtClean="0">
                <a:solidFill>
                  <a:srgbClr val="000090"/>
                </a:solidFill>
                <a:latin typeface="Khmer OS Muol Light" panose="02000500000000020004" pitchFamily="2" charset="0"/>
                <a:cs typeface="Khmer OS Muol Light" panose="02000500000000020004" pitchFamily="2" charset="0"/>
              </a:rPr>
              <a:t>អ្នកជំនាន់ចាស</a:t>
            </a:r>
            <a:r>
              <a:rPr lang="en-US"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a:solidFill>
                  <a:srgbClr val="000090"/>
                </a:solidFill>
                <a:latin typeface="Khmer OS Muol Light" panose="02000500000000020004" pitchFamily="2" charset="0"/>
                <a:cs typeface="Khmer OS Muol Light" panose="02000500000000020004" pitchFamily="2" charset="0"/>
              </a:rPr>
              <a:t>និង</a:t>
            </a:r>
            <a:r>
              <a:rPr lang="en-US" sz="2200" dirty="0" err="1" smtClean="0">
                <a:solidFill>
                  <a:srgbClr val="000090"/>
                </a:solidFill>
                <a:latin typeface="Khmer OS Muol Light" panose="02000500000000020004" pitchFamily="2" charset="0"/>
                <a:cs typeface="Khmer OS Muol Light" panose="02000500000000020004" pitchFamily="2" charset="0"/>
              </a:rPr>
              <a:t>អ្នកជំនាន់ថ្មី</a:t>
            </a:r>
            <a:endParaRPr lang="en-US" sz="22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4045858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8"/>
            <a:ext cx="9144000" cy="5440362"/>
          </a:xfrm>
          <a:solidFill>
            <a:srgbClr val="DBEEF4"/>
          </a:solidFill>
        </p:spPr>
        <p:txBody>
          <a:bodyPr>
            <a:noAutofit/>
          </a:bodyPr>
          <a:lstStyle/>
          <a:p>
            <a:pPr algn="just">
              <a:buFont typeface="Wingdings" panose="05000000000000000000" pitchFamily="2" charset="2"/>
              <a:buChar char="v"/>
            </a:pPr>
            <a:r>
              <a:rPr lang="en-US" sz="2400" b="1" dirty="0" err="1" smtClean="0">
                <a:solidFill>
                  <a:srgbClr val="000090"/>
                </a:solidFill>
                <a:latin typeface="Khmer OS"/>
                <a:cs typeface="Khmer OS"/>
              </a:rPr>
              <a:t>ក្រសួងអប់រំ</a:t>
            </a:r>
            <a:r>
              <a:rPr lang="en-US" sz="2400" b="1" dirty="0" smtClean="0">
                <a:solidFill>
                  <a:srgbClr val="000090"/>
                </a:solidFill>
                <a:latin typeface="Khmer OS"/>
                <a:cs typeface="Khmer OS"/>
              </a:rPr>
              <a:t>​</a:t>
            </a:r>
            <a:r>
              <a:rPr lang="en-US" sz="2400" b="1" dirty="0" err="1" smtClean="0">
                <a:solidFill>
                  <a:srgbClr val="000090"/>
                </a:solidFill>
                <a:latin typeface="Khmer OS"/>
                <a:cs typeface="Khmer OS"/>
              </a:rPr>
              <a:t>សង្គមស៊ីវិល</a:t>
            </a:r>
            <a:r>
              <a:rPr lang="en-US" sz="2400" b="1" dirty="0" smtClean="0">
                <a:solidFill>
                  <a:srgbClr val="000090"/>
                </a:solidFill>
                <a:latin typeface="Khmer OS"/>
                <a:cs typeface="Khmer OS"/>
              </a:rPr>
              <a:t>​</a:t>
            </a:r>
            <a:r>
              <a:rPr lang="en-US" sz="2400" b="1" dirty="0" err="1" smtClean="0">
                <a:solidFill>
                  <a:srgbClr val="000090"/>
                </a:solidFill>
                <a:latin typeface="Khmer OS"/>
                <a:cs typeface="Khmer OS"/>
              </a:rPr>
              <a:t>ម្ចាស់ជំនួយសំខាន</a:t>
            </a:r>
            <a:r>
              <a:rPr lang="en-US" sz="2400" b="1" dirty="0" smtClean="0">
                <a:solidFill>
                  <a:srgbClr val="000090"/>
                </a:solidFill>
                <a:latin typeface="Khmer OS"/>
                <a:cs typeface="Khmer OS"/>
              </a:rPr>
              <a:t>់ៗ </a:t>
            </a:r>
            <a:r>
              <a:rPr lang="en-US" sz="2400" b="1" dirty="0" err="1" smtClean="0">
                <a:solidFill>
                  <a:srgbClr val="000090"/>
                </a:solidFill>
                <a:latin typeface="Khmer OS"/>
                <a:cs typeface="Khmer OS"/>
              </a:rPr>
              <a:t>និងក្រុមវិទ្យាស្ថានសិក្សាស្រាវជ្រាវ</a:t>
            </a:r>
            <a:endParaRPr lang="en-US" sz="2400" dirty="0" smtClean="0">
              <a:solidFill>
                <a:srgbClr val="000090"/>
              </a:solidFill>
              <a:latin typeface="Khmer OS"/>
              <a:cs typeface="Khmer OS"/>
            </a:endParaRPr>
          </a:p>
          <a:p>
            <a:pPr algn="just">
              <a:buFont typeface="Wingdings" panose="05000000000000000000" pitchFamily="2" charset="2"/>
              <a:buChar char="Ø"/>
            </a:pPr>
            <a:endParaRPr lang="en-US" sz="2000" dirty="0" smtClean="0">
              <a:solidFill>
                <a:srgbClr val="000090"/>
              </a:solidFill>
              <a:latin typeface="Khmer OS"/>
              <a:cs typeface="Khmer OS"/>
            </a:endParaRPr>
          </a:p>
          <a:p>
            <a:pPr algn="just">
              <a:lnSpc>
                <a:spcPct val="130000"/>
              </a:lnSpc>
              <a:buFont typeface="Wingdings" panose="05000000000000000000" pitchFamily="2" charset="2"/>
              <a:buChar char="Ø"/>
            </a:pPr>
            <a:r>
              <a:rPr lang="en-US" sz="2200" dirty="0" err="1" smtClean="0">
                <a:solidFill>
                  <a:srgbClr val="000090"/>
                </a:solidFill>
                <a:latin typeface="Khmer OS"/>
                <a:cs typeface="Khmer OS"/>
              </a:rPr>
              <a:t>មជ្ឈដ្ឋានស្រាវជ្រាវកម្ពុជាមានលក្ខណៈប្រសើរជាងមុន</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មាននិស្សិតជាច្រើនទទួលបានអាហារូបករណ៍ទៅសិក្សានៅបរទេស</a:t>
            </a:r>
            <a:r>
              <a:rPr lang="en-US" sz="2200" dirty="0" smtClean="0">
                <a:solidFill>
                  <a:srgbClr val="000090"/>
                </a:solidFill>
                <a:latin typeface="Khmer OS"/>
                <a:cs typeface="Khmer OS"/>
              </a:rPr>
              <a:t> បានវិលត្រលប់មកមាតុភូមិវិញដើម្បីចូលរួមលើកកម្ពស់មជ្ឈដ្ឋានស្រាវជ្រាវក្នុងបណ្តាញ។ - DCCAM </a:t>
            </a:r>
          </a:p>
          <a:p>
            <a:pPr algn="just">
              <a:lnSpc>
                <a:spcPct val="130000"/>
              </a:lnSpc>
              <a:buFont typeface="Wingdings" panose="05000000000000000000" pitchFamily="2" charset="2"/>
              <a:buChar char="Ø"/>
            </a:pPr>
            <a:r>
              <a:rPr lang="en-US" sz="2200" dirty="0" smtClean="0">
                <a:solidFill>
                  <a:srgbClr val="000090"/>
                </a:solidFill>
                <a:latin typeface="Khmer OS"/>
                <a:cs typeface="Khmer OS"/>
              </a:rPr>
              <a:t>“</a:t>
            </a:r>
            <a:r>
              <a:rPr lang="km-KH" sz="2200" dirty="0">
                <a:solidFill>
                  <a:srgbClr val="000090"/>
                </a:solidFill>
                <a:latin typeface="Khmer OS" panose="02000500000000020004" pitchFamily="2" charset="0"/>
                <a:cs typeface="Khmer OS" panose="02000500000000020004" pitchFamily="2" charset="0"/>
              </a:rPr>
              <a:t>ការស្រាវជ្រាវរ</a:t>
            </a:r>
            <a:r>
              <a:rPr lang="km-KH" sz="2200" dirty="0" smtClean="0">
                <a:solidFill>
                  <a:srgbClr val="000090"/>
                </a:solidFill>
                <a:latin typeface="Khmer OS" panose="02000500000000020004" pitchFamily="2" charset="0"/>
                <a:cs typeface="Khmer OS" panose="02000500000000020004" pitchFamily="2" charset="0"/>
              </a:rPr>
              <a:t>បស់</a:t>
            </a:r>
            <a:r>
              <a:rPr lang="km-KH" sz="2200" dirty="0">
                <a:solidFill>
                  <a:srgbClr val="000090"/>
                </a:solidFill>
                <a:latin typeface="Khmer OS" panose="02000500000000020004" pitchFamily="2" charset="0"/>
                <a:cs typeface="Khmer OS" panose="02000500000000020004" pitchFamily="2" charset="0"/>
              </a:rPr>
              <a:t>សង្គមស៊ីវិលមិនដូចគ</a:t>
            </a:r>
            <a:r>
              <a:rPr lang="km-KH" sz="2200" dirty="0" smtClean="0">
                <a:solidFill>
                  <a:srgbClr val="000090"/>
                </a:solidFill>
                <a:latin typeface="Khmer OS" panose="02000500000000020004" pitchFamily="2" charset="0"/>
                <a:cs typeface="Khmer OS" panose="02000500000000020004" pitchFamily="2" charset="0"/>
              </a:rPr>
              <a:t>្ន</a:t>
            </a:r>
            <a:r>
              <a:rPr lang="km-KH" sz="2200" dirty="0">
                <a:solidFill>
                  <a:srgbClr val="000090"/>
                </a:solidFill>
                <a:latin typeface="Khmer OS" panose="02000500000000020004" pitchFamily="2" charset="0"/>
                <a:cs typeface="Khmer OS" panose="02000500000000020004" pitchFamily="2" charset="0"/>
              </a:rPr>
              <a:t>ាពី</a:t>
            </a:r>
            <a:r>
              <a:rPr lang="km-KH" sz="2200" dirty="0" smtClean="0">
                <a:solidFill>
                  <a:srgbClr val="000090"/>
                </a:solidFill>
                <a:latin typeface="Khmer OS" panose="02000500000000020004" pitchFamily="2" charset="0"/>
                <a:cs typeface="Khmer OS" panose="02000500000000020004" pitchFamily="2" charset="0"/>
              </a:rPr>
              <a:t>ការស្រាវជ្រាវរបស់ឧត្តម</a:t>
            </a:r>
            <a:br>
              <a:rPr lang="km-KH" sz="2200" dirty="0" smtClean="0">
                <a:solidFill>
                  <a:srgbClr val="000090"/>
                </a:solidFill>
                <a:latin typeface="Khmer OS" panose="02000500000000020004" pitchFamily="2" charset="0"/>
                <a:cs typeface="Khmer OS" panose="02000500000000020004" pitchFamily="2" charset="0"/>
              </a:rPr>
            </a:br>
            <a:r>
              <a:rPr lang="km-KH" sz="2200" dirty="0" smtClean="0">
                <a:solidFill>
                  <a:srgbClr val="000090"/>
                </a:solidFill>
                <a:latin typeface="Khmer OS" panose="02000500000000020004" pitchFamily="2" charset="0"/>
                <a:cs typeface="Khmer OS" panose="02000500000000020004" pitchFamily="2" charset="0"/>
              </a:rPr>
              <a:t>សិក្សា</a:t>
            </a:r>
            <a:r>
              <a:rPr lang="km-KH" sz="2200" dirty="0">
                <a:solidFill>
                  <a:srgbClr val="000090"/>
                </a:solidFill>
                <a:latin typeface="Khmer OS" panose="02000500000000020004" pitchFamily="2" charset="0"/>
                <a:cs typeface="Khmer OS" panose="02000500000000020004" pitchFamily="2" charset="0"/>
              </a:rPr>
              <a:t>។​ វាមានលក្ខណ</a:t>
            </a:r>
            <a:r>
              <a:rPr lang="km-KH" sz="2200" dirty="0" smtClean="0">
                <a:solidFill>
                  <a:srgbClr val="000090"/>
                </a:solidFill>
                <a:latin typeface="Khmer OS" panose="02000500000000020004" pitchFamily="2" charset="0"/>
                <a:cs typeface="Khmer OS" panose="02000500000000020004" pitchFamily="2" charset="0"/>
              </a:rPr>
              <a:t>ៈជាក់ស្តែងជាងនៅក្នុងទ្រឹស្តី។</a:t>
            </a:r>
            <a:r>
              <a:rPr lang="en-US" sz="2200" dirty="0" smtClean="0">
                <a:solidFill>
                  <a:srgbClr val="000090"/>
                </a:solidFill>
                <a:latin typeface="Khmer OS"/>
                <a:cs typeface="Khmer OS"/>
              </a:rPr>
              <a:t>” – CCHR</a:t>
            </a:r>
          </a:p>
          <a:p>
            <a:pPr algn="just">
              <a:lnSpc>
                <a:spcPct val="130000"/>
              </a:lnSpc>
              <a:buFont typeface="Wingdings" panose="05000000000000000000" pitchFamily="2" charset="2"/>
              <a:buChar char="Ø"/>
            </a:pPr>
            <a:r>
              <a:rPr lang="en-US" sz="2200" dirty="0" err="1" smtClean="0">
                <a:solidFill>
                  <a:srgbClr val="000090"/>
                </a:solidFill>
                <a:latin typeface="Khmer OS"/>
                <a:cs typeface="Khmer OS"/>
              </a:rPr>
              <a:t>បញ្ហាប្រឈមធំនៅថ្នាក់ជាតិ</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គឺកង្វះថវិការឧបត្ថម្ភ</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ដែលធ្វើអោយអ្នកស្រាវជ្រាវមានការពិបាកដំណើរការស្រាវជ្រាវ</a:t>
            </a:r>
            <a:r>
              <a:rPr lang="en-US" sz="2200" dirty="0" smtClean="0">
                <a:solidFill>
                  <a:srgbClr val="000090"/>
                </a:solidFill>
                <a:latin typeface="Khmer OS"/>
                <a:cs typeface="Khmer OS"/>
              </a:rPr>
              <a:t>។ </a:t>
            </a:r>
            <a:r>
              <a:rPr lang="en-US" sz="2200" dirty="0" err="1" smtClean="0">
                <a:solidFill>
                  <a:srgbClr val="000090"/>
                </a:solidFill>
                <a:latin typeface="Khmer OS"/>
                <a:cs typeface="Khmer OS"/>
              </a:rPr>
              <a:t>MoEYs</a:t>
            </a:r>
            <a:endParaRPr lang="en-US" sz="2200" dirty="0">
              <a:solidFill>
                <a:srgbClr val="000090"/>
              </a:solidFill>
              <a:latin typeface="Khmer OS"/>
              <a:cs typeface="Khmer OS"/>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300" dirty="0" smtClean="0">
                <a:solidFill>
                  <a:srgbClr val="000090"/>
                </a:solidFill>
                <a:latin typeface="Khmer OS Muol Light" panose="02000500000000020004" pitchFamily="2" charset="0"/>
                <a:cs typeface="Khmer OS Muol Light" panose="02000500000000020004" pitchFamily="2" charset="0"/>
              </a:rPr>
              <a:t>					</a:t>
            </a:r>
            <a:r>
              <a:rPr lang="en-US" sz="2300" dirty="0" smtClean="0">
                <a:solidFill>
                  <a:srgbClr val="000090"/>
                </a:solidFill>
                <a:latin typeface="Khmer OS Muol Light" panose="02000500000000020004" pitchFamily="2" charset="0"/>
                <a:cs typeface="Khmer OS Muol Light" panose="02000500000000020004" pitchFamily="2" charset="0"/>
              </a:rPr>
              <a:t>IV. </a:t>
            </a:r>
            <a:r>
              <a:rPr lang="en-US" sz="2300" dirty="0" err="1" smtClean="0">
                <a:solidFill>
                  <a:srgbClr val="000090"/>
                </a:solidFill>
                <a:latin typeface="Khmer OS Muol Light" panose="02000500000000020004" pitchFamily="2" charset="0"/>
                <a:cs typeface="Khmer OS Muol Light" panose="02000500000000020004" pitchFamily="2" charset="0"/>
              </a:rPr>
              <a:t>ដំណោះស្រាយបញ្ហាប្រឈមការវាយតម្លៃ</a:t>
            </a:r>
            <a:r>
              <a:rPr lang="km-KH" sz="2300" dirty="0" smtClean="0">
                <a:solidFill>
                  <a:srgbClr val="000090"/>
                </a:solidFill>
                <a:latin typeface="Khmer OS Muol Light" panose="02000500000000020004" pitchFamily="2" charset="0"/>
                <a:cs typeface="Khmer OS Muol Light" panose="02000500000000020004" pitchFamily="2" charset="0"/>
              </a:rPr>
              <a:t>						</a:t>
            </a:r>
            <a:r>
              <a:rPr lang="en-US" sz="2300" dirty="0" err="1" smtClean="0">
                <a:solidFill>
                  <a:srgbClr val="000090"/>
                </a:solidFill>
                <a:latin typeface="Khmer OS Muol Light" panose="02000500000000020004" pitchFamily="2" charset="0"/>
                <a:cs typeface="Khmer OS Muol Light" panose="02000500000000020004" pitchFamily="2" charset="0"/>
              </a:rPr>
              <a:t>មជ្ឈដ្ឋានស្រាវជ្រាវអ្នកជំនាន់ចាស់និងអ្នកជំនាន់ថ្មី</a:t>
            </a:r>
            <a:endParaRPr lang="en-US" sz="23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4929803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17638"/>
            <a:ext cx="9144000" cy="5440362"/>
          </a:xfrm>
          <a:solidFill>
            <a:srgbClr val="DBEEF4"/>
          </a:solidFill>
        </p:spPr>
        <p:txBody>
          <a:bodyPr>
            <a:noAutofit/>
          </a:bodyPr>
          <a:lstStyle/>
          <a:p>
            <a:pPr algn="just">
              <a:lnSpc>
                <a:spcPct val="120000"/>
              </a:lnSpc>
              <a:buFont typeface="Wingdings" charset="2"/>
              <a:buChar char="Ø"/>
            </a:pPr>
            <a:r>
              <a:rPr lang="km-KH" sz="2000" dirty="0">
                <a:solidFill>
                  <a:srgbClr val="000090"/>
                </a:solidFill>
                <a:latin typeface="Khmer OS"/>
                <a:cs typeface="Khmer OS"/>
              </a:rPr>
              <a:t>មន្ត្រីនិងអ្នកគ្រប់គ្រង</a:t>
            </a:r>
            <a:r>
              <a:rPr lang="km-KH" sz="2000" dirty="0" smtClean="0">
                <a:solidFill>
                  <a:srgbClr val="000090"/>
                </a:solidFill>
                <a:latin typeface="Khmer OS"/>
                <a:cs typeface="Khmer OS"/>
              </a:rPr>
              <a:t>គ្រឹះស្ថាននានាដែលមិនអោយតំលៃទៅលើការស្រាវជ្រាវផ្ទុយពី</a:t>
            </a:r>
            <a:r>
              <a:rPr lang="km-KH" sz="2000" dirty="0">
                <a:solidFill>
                  <a:srgbClr val="000090"/>
                </a:solidFill>
                <a:latin typeface="Khmer OS"/>
                <a:cs typeface="Khmer OS"/>
              </a:rPr>
              <a:t>់សេចក្តីថ្លែងការ និងបទពិសោធន៍របស់និស្សិតនិងអ្នកស្រាវជ្រាវ។</a:t>
            </a:r>
          </a:p>
          <a:p>
            <a:pPr algn="just">
              <a:lnSpc>
                <a:spcPct val="120000"/>
              </a:lnSpc>
              <a:buFont typeface="Wingdings" charset="2"/>
              <a:buChar char="Ø"/>
            </a:pPr>
            <a:r>
              <a:rPr lang="km-KH" sz="2000" dirty="0" smtClean="0">
                <a:solidFill>
                  <a:srgbClr val="000090"/>
                </a:solidFill>
                <a:latin typeface="Khmer OS"/>
                <a:cs typeface="Khmer OS"/>
              </a:rPr>
              <a:t>យើងបានរកឃើញថា</a:t>
            </a:r>
            <a:r>
              <a:rPr lang="km-KH" sz="2000" dirty="0">
                <a:solidFill>
                  <a:srgbClr val="000090"/>
                </a:solidFill>
                <a:latin typeface="Khmer OS"/>
                <a:cs typeface="Khmer OS"/>
              </a:rPr>
              <a:t>គ្មានថ</a:t>
            </a:r>
            <a:r>
              <a:rPr lang="km-KH" sz="2000" dirty="0" smtClean="0">
                <a:solidFill>
                  <a:srgbClr val="000090"/>
                </a:solidFill>
                <a:latin typeface="Khmer OS"/>
                <a:cs typeface="Khmer OS"/>
              </a:rPr>
              <a:t>វិការ</a:t>
            </a:r>
            <a:r>
              <a:rPr lang="km-KH" sz="2000" dirty="0">
                <a:solidFill>
                  <a:srgbClr val="000090"/>
                </a:solidFill>
                <a:latin typeface="Khmer OS"/>
                <a:cs typeface="Khmer OS"/>
              </a:rPr>
              <a:t>ឧបត្ថម្ភនិងការគាំទ្រព</a:t>
            </a:r>
            <a:r>
              <a:rPr lang="km-KH" sz="2000" dirty="0" smtClean="0">
                <a:solidFill>
                  <a:srgbClr val="000090"/>
                </a:solidFill>
                <a:latin typeface="Khmer OS"/>
                <a:cs typeface="Khmer OS"/>
              </a:rPr>
              <a:t>ី</a:t>
            </a:r>
            <a:r>
              <a:rPr lang="km-KH" sz="2000" dirty="0">
                <a:solidFill>
                  <a:srgbClr val="000090"/>
                </a:solidFill>
                <a:latin typeface="Khmer OS"/>
                <a:cs typeface="Khmer OS"/>
              </a:rPr>
              <a:t>រាជរដ្ឋាភិបាលក</a:t>
            </a:r>
            <a:r>
              <a:rPr lang="km-KH" sz="2000" dirty="0" smtClean="0">
                <a:solidFill>
                  <a:srgbClr val="000090"/>
                </a:solidFill>
                <a:latin typeface="Khmer OS"/>
                <a:cs typeface="Khmer OS"/>
              </a:rPr>
              <a:t>្នុង</a:t>
            </a:r>
            <a:r>
              <a:rPr lang="km-KH" sz="2000" dirty="0">
                <a:solidFill>
                  <a:srgbClr val="000090"/>
                </a:solidFill>
                <a:latin typeface="Khmer OS"/>
                <a:cs typeface="Khmer OS"/>
              </a:rPr>
              <a:t>ការស្រាវជ្រាវម</a:t>
            </a:r>
            <a:r>
              <a:rPr lang="km-KH" sz="2000" dirty="0" smtClean="0">
                <a:solidFill>
                  <a:srgbClr val="000090"/>
                </a:solidFill>
                <a:latin typeface="Khmer OS"/>
                <a:cs typeface="Khmer OS"/>
              </a:rPr>
              <a:t>ិនមានការពិតទាំងស្រុងទេព្រោះ</a:t>
            </a:r>
            <a:endParaRPr lang="km-KH" sz="2000" dirty="0">
              <a:solidFill>
                <a:srgbClr val="000090"/>
              </a:solidFill>
              <a:latin typeface="Khmer OS"/>
              <a:cs typeface="Khmer OS"/>
            </a:endParaRPr>
          </a:p>
          <a:p>
            <a:pPr lvl="1" algn="just">
              <a:lnSpc>
                <a:spcPct val="120000"/>
              </a:lnSpc>
            </a:pPr>
            <a:r>
              <a:rPr lang="km-KH" sz="2000" dirty="0">
                <a:solidFill>
                  <a:srgbClr val="000090"/>
                </a:solidFill>
                <a:latin typeface="Khmer OS"/>
                <a:cs typeface="Khmer OS"/>
              </a:rPr>
              <a:t>សាកសវិទ្យាល័យខ</a:t>
            </a:r>
            <a:r>
              <a:rPr lang="km-KH" sz="2000" dirty="0" smtClean="0">
                <a:solidFill>
                  <a:srgbClr val="000090"/>
                </a:solidFill>
                <a:latin typeface="Khmer OS"/>
                <a:cs typeface="Khmer OS"/>
              </a:rPr>
              <a:t>្លះ</a:t>
            </a:r>
            <a:r>
              <a:rPr lang="km-KH" sz="2000" dirty="0">
                <a:solidFill>
                  <a:srgbClr val="000090"/>
                </a:solidFill>
                <a:latin typeface="Khmer OS"/>
                <a:cs typeface="Khmer OS"/>
              </a:rPr>
              <a:t>មានថ</a:t>
            </a:r>
            <a:r>
              <a:rPr lang="km-KH" sz="2000" dirty="0" smtClean="0">
                <a:solidFill>
                  <a:srgbClr val="000090"/>
                </a:solidFill>
                <a:latin typeface="Khmer OS"/>
                <a:cs typeface="Khmer OS"/>
              </a:rPr>
              <a:t>វិការ</a:t>
            </a:r>
            <a:r>
              <a:rPr lang="km-KH" sz="2000" dirty="0">
                <a:solidFill>
                  <a:srgbClr val="000090"/>
                </a:solidFill>
                <a:latin typeface="Khmer OS"/>
                <a:cs typeface="Khmer OS"/>
              </a:rPr>
              <a:t>ឧបត្ថម្ភ</a:t>
            </a:r>
            <a:r>
              <a:rPr lang="km-KH" sz="2000" dirty="0" smtClean="0">
                <a:solidFill>
                  <a:srgbClr val="000090"/>
                </a:solidFill>
                <a:latin typeface="Khmer OS"/>
                <a:cs typeface="Khmer OS"/>
              </a:rPr>
              <a:t> </a:t>
            </a:r>
            <a:r>
              <a:rPr lang="km-KH" sz="2000" dirty="0">
                <a:solidFill>
                  <a:srgbClr val="000090"/>
                </a:solidFill>
                <a:latin typeface="Khmer OS"/>
                <a:cs typeface="Khmer OS"/>
              </a:rPr>
              <a:t>ប៉ុន្តែខ</a:t>
            </a:r>
            <a:r>
              <a:rPr lang="km-KH" sz="2000" dirty="0" smtClean="0">
                <a:solidFill>
                  <a:srgbClr val="000090"/>
                </a:solidFill>
                <a:latin typeface="Khmer OS"/>
                <a:cs typeface="Khmer OS"/>
              </a:rPr>
              <a:t>្វះ</a:t>
            </a:r>
            <a:r>
              <a:rPr lang="km-KH" sz="2000" dirty="0">
                <a:solidFill>
                  <a:srgbClr val="000090"/>
                </a:solidFill>
                <a:latin typeface="Khmer OS"/>
                <a:cs typeface="Khmer OS"/>
              </a:rPr>
              <a:t>ធនធានមនុស្ស។</a:t>
            </a:r>
          </a:p>
          <a:p>
            <a:pPr lvl="1" algn="just">
              <a:lnSpc>
                <a:spcPct val="120000"/>
              </a:lnSpc>
            </a:pPr>
            <a:r>
              <a:rPr lang="km-KH" sz="2000" dirty="0" smtClean="0">
                <a:solidFill>
                  <a:srgbClr val="000090"/>
                </a:solidFill>
                <a:latin typeface="Khmer OS"/>
                <a:cs typeface="Khmer OS"/>
              </a:rPr>
              <a:t>ធនាគាពិភពលោកបានជួយឧបត្ថម្ភក្នុងការស្រាវជ្រាវជារៀងរាល់ឆ្នាំ។</a:t>
            </a:r>
            <a:endParaRPr lang="en-US" sz="2000" dirty="0" smtClean="0">
              <a:solidFill>
                <a:srgbClr val="000090"/>
              </a:solidFill>
              <a:latin typeface="Khmer OS"/>
              <a:cs typeface="Khmer OS"/>
            </a:endParaRPr>
          </a:p>
          <a:p>
            <a:pPr marL="365125" lvl="1" algn="just">
              <a:lnSpc>
                <a:spcPct val="120000"/>
              </a:lnSpc>
              <a:buFont typeface="Wingdings" charset="2"/>
              <a:buChar char="Ø"/>
            </a:pPr>
            <a:r>
              <a:rPr lang="km-KH" sz="2000" dirty="0">
                <a:solidFill>
                  <a:srgbClr val="000090"/>
                </a:solidFill>
                <a:latin typeface="Khmer OS"/>
                <a:cs typeface="Khmer OS"/>
              </a:rPr>
              <a:t>ភាពតានតឹងរវាងសកម្មភាពស្រាវជ្រាវរបស់សង្គមស៊ីវិល​និងគ្រឹះស្ថានឧត្តមសិក្សាគឺកំពុងតែមានអ</a:t>
            </a:r>
            <a:r>
              <a:rPr lang="km-KH" sz="2000" dirty="0" smtClean="0">
                <a:solidFill>
                  <a:srgbClr val="000090"/>
                </a:solidFill>
                <a:latin typeface="Khmer OS"/>
                <a:cs typeface="Khmer OS"/>
              </a:rPr>
              <a:t>ន្តរការ</a:t>
            </a:r>
            <a:r>
              <a:rPr lang="km-KH" sz="2000" dirty="0">
                <a:solidFill>
                  <a:srgbClr val="000090"/>
                </a:solidFill>
                <a:latin typeface="Khmer OS"/>
                <a:cs typeface="Khmer OS"/>
              </a:rPr>
              <a:t>។</a:t>
            </a:r>
          </a:p>
          <a:p>
            <a:pPr marL="915988" lvl="2" indent="-457200" algn="just">
              <a:lnSpc>
                <a:spcPct val="120000"/>
              </a:lnSpc>
            </a:pPr>
            <a:r>
              <a:rPr lang="km-KH" sz="2000" dirty="0">
                <a:solidFill>
                  <a:srgbClr val="000090"/>
                </a:solidFill>
                <a:latin typeface="Khmer OS"/>
                <a:cs typeface="Khmer OS"/>
              </a:rPr>
              <a:t>សម្រាប់</a:t>
            </a:r>
            <a:r>
              <a:rPr lang="km-KH" sz="2000" dirty="0" smtClean="0">
                <a:solidFill>
                  <a:srgbClr val="000090"/>
                </a:solidFill>
                <a:latin typeface="Khmer OS"/>
                <a:cs typeface="Khmer OS"/>
              </a:rPr>
              <a:t>និស្សិត</a:t>
            </a:r>
            <a:r>
              <a:rPr lang="en-US" sz="2000" dirty="0" err="1" smtClean="0">
                <a:solidFill>
                  <a:srgbClr val="000090"/>
                </a:solidFill>
                <a:latin typeface="Khmer OS"/>
                <a:cs typeface="Khmer OS"/>
              </a:rPr>
              <a:t>RUPPដែល</a:t>
            </a:r>
            <a:r>
              <a:rPr lang="km-KH" sz="2000" dirty="0">
                <a:solidFill>
                  <a:srgbClr val="000090"/>
                </a:solidFill>
                <a:latin typeface="Khmer OS"/>
                <a:cs typeface="Khmer OS"/>
              </a:rPr>
              <a:t>ជំនាញការស្រាវជ្រាវបើកផ្លូវក្នុងការទទួលបានការងារសមរម្យនៅក្នុងស្ថានប័នអង្គការក្រៅរដ្ឋាភិបាល</a:t>
            </a:r>
          </a:p>
          <a:p>
            <a:pPr marL="915988" lvl="2" indent="-457200" algn="just">
              <a:lnSpc>
                <a:spcPct val="120000"/>
              </a:lnSpc>
            </a:pPr>
            <a:r>
              <a:rPr lang="km-KH" sz="2000" dirty="0">
                <a:solidFill>
                  <a:srgbClr val="000090"/>
                </a:solidFill>
                <a:latin typeface="Khmer OS"/>
                <a:cs typeface="Khmer OS"/>
              </a:rPr>
              <a:t>ខណ</a:t>
            </a:r>
            <a:r>
              <a:rPr lang="km-KH" sz="2000" dirty="0" smtClean="0">
                <a:solidFill>
                  <a:srgbClr val="000090"/>
                </a:solidFill>
                <a:latin typeface="Khmer OS"/>
                <a:cs typeface="Khmer OS"/>
              </a:rPr>
              <a:t>ៈ</a:t>
            </a:r>
            <a:r>
              <a:rPr lang="km-KH" sz="2000" dirty="0">
                <a:solidFill>
                  <a:srgbClr val="000090"/>
                </a:solidFill>
                <a:latin typeface="Khmer OS"/>
                <a:cs typeface="Khmer OS"/>
              </a:rPr>
              <a:t>ពេលដែលសង្គមស៊ីវិលក៏ដូចជាស្ថានប័នការស្រាវជ្រាវអាចប្រកួតប្រជែងជាមួយសាកលវិទ្យាល័យ សម្រាប់ធនធានមនុស្សនិងហិរញ្ញវត្ថុដែលពួកគេបានបើកចំហឱកាសការងារសម្រាប់និស្សិតបញ្ចប់ការសិក្សា។</a:t>
            </a:r>
          </a:p>
          <a:p>
            <a:pPr marL="58738" lvl="2" indent="0" algn="just">
              <a:buNone/>
            </a:pPr>
            <a:endParaRPr lang="km-KH" sz="1800" dirty="0">
              <a:solidFill>
                <a:srgbClr val="000090"/>
              </a:solidFill>
              <a:latin typeface="Khmer OS"/>
              <a:cs typeface="Khmer OS"/>
            </a:endParaRPr>
          </a:p>
          <a:p>
            <a:pPr>
              <a:buFont typeface="Wingdings" panose="05000000000000000000" pitchFamily="2" charset="2"/>
              <a:buChar char="Ø"/>
            </a:pPr>
            <a:endParaRPr lang="en-US" sz="1800" dirty="0">
              <a:solidFill>
                <a:srgbClr val="000090"/>
              </a:solidFill>
              <a:latin typeface="Khmer OS"/>
              <a:cs typeface="Khmer OS"/>
            </a:endParaRPr>
          </a:p>
        </p:txBody>
      </p:sp>
      <p:sp>
        <p:nvSpPr>
          <p:cNvPr id="6" name="Title 1"/>
          <p:cNvSpPr txBox="1">
            <a:spLocks/>
          </p:cNvSpPr>
          <p:nvPr/>
        </p:nvSpPr>
        <p:spPr>
          <a:xfrm>
            <a:off x="0" y="1"/>
            <a:ext cx="9144000" cy="1417637"/>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IV.ដំណោះស្រាយបញ្ហាប្រឈមការវាយតម្លៃ</a:t>
            </a:r>
            <a:r>
              <a:rPr lang="km-KH" sz="2200" dirty="0" smtClean="0">
                <a:solidFill>
                  <a:srgbClr val="000090"/>
                </a:solidFill>
                <a:latin typeface="Khmer OS Muol Light" panose="02000500000000020004" pitchFamily="2" charset="0"/>
                <a:cs typeface="Khmer OS Muol Light" panose="02000500000000020004" pitchFamily="2" charset="0"/>
              </a:rPr>
              <a:t>						</a:t>
            </a:r>
            <a:r>
              <a:rPr lang="en-US" sz="2200" dirty="0" err="1" smtClean="0">
                <a:solidFill>
                  <a:srgbClr val="000090"/>
                </a:solidFill>
                <a:latin typeface="Khmer OS Muol Light" panose="02000500000000020004" pitchFamily="2" charset="0"/>
                <a:cs typeface="Khmer OS Muol Light" panose="02000500000000020004" pitchFamily="2" charset="0"/>
              </a:rPr>
              <a:t>មជ្ឈដ្ឋានការស្រាវជ្រាវអន្តរការសង្ខេប</a:t>
            </a:r>
            <a:endParaRPr lang="en-US" sz="22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spTree>
    <p:extLst>
      <p:ext uri="{BB962C8B-B14F-4D97-AF65-F5344CB8AC3E}">
        <p14:creationId xmlns:p14="http://schemas.microsoft.com/office/powerpoint/2010/main" val="2186541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90047"/>
            <a:ext cx="9144000" cy="5467953"/>
          </a:xfrm>
          <a:solidFill>
            <a:srgbClr val="DBEEF4"/>
          </a:solidFill>
        </p:spPr>
        <p:txBody>
          <a:bodyPr>
            <a:noAutofit/>
          </a:bodyPr>
          <a:lstStyle/>
          <a:p>
            <a:pPr algn="just">
              <a:lnSpc>
                <a:spcPct val="130000"/>
              </a:lnSpc>
              <a:buFont typeface="Wingdings" panose="05000000000000000000" pitchFamily="2" charset="2"/>
              <a:buChar char="Ø"/>
            </a:pPr>
            <a:r>
              <a:rPr lang="km-KH" sz="2400" dirty="0">
                <a:solidFill>
                  <a:srgbClr val="000090"/>
                </a:solidFill>
                <a:latin typeface="Khmer OS"/>
                <a:cs typeface="Khmer OS"/>
              </a:rPr>
              <a:t>គោលបំណងទីបីរបស់គម្រោង</a:t>
            </a:r>
            <a:r>
              <a:rPr lang="km-KH" sz="2400" dirty="0" smtClean="0">
                <a:solidFill>
                  <a:srgbClr val="000090"/>
                </a:solidFill>
                <a:latin typeface="Khmer OS"/>
                <a:cs typeface="Khmer OS"/>
              </a:rPr>
              <a:t>គឺ ការ</a:t>
            </a:r>
            <a:r>
              <a:rPr lang="km-KH" sz="2400" dirty="0">
                <a:solidFill>
                  <a:srgbClr val="000090"/>
                </a:solidFill>
                <a:latin typeface="Khmer OS"/>
                <a:cs typeface="Khmer OS"/>
              </a:rPr>
              <a:t>អភិវឌ្ឍ</a:t>
            </a:r>
            <a:r>
              <a:rPr lang="km-KH" sz="2400" dirty="0" smtClean="0">
                <a:solidFill>
                  <a:srgbClr val="000090"/>
                </a:solidFill>
                <a:latin typeface="Khmer OS"/>
                <a:cs typeface="Khmer OS"/>
              </a:rPr>
              <a:t>ធនធានមូលដ្ឋាន</a:t>
            </a:r>
          </a:p>
          <a:p>
            <a:pPr marL="0" indent="0" algn="just">
              <a:lnSpc>
                <a:spcPct val="130000"/>
              </a:lnSpc>
              <a:buNone/>
            </a:pPr>
            <a:r>
              <a:rPr lang="km-KH" sz="2400" dirty="0" smtClean="0">
                <a:solidFill>
                  <a:srgbClr val="000090"/>
                </a:solidFill>
                <a:latin typeface="Khmer OS"/>
                <a:cs typeface="Khmer OS"/>
              </a:rPr>
              <a:t>វេបសាយ</a:t>
            </a:r>
            <a:r>
              <a:rPr lang="km-KH" sz="2400" dirty="0">
                <a:solidFill>
                  <a:srgbClr val="000090"/>
                </a:solidFill>
                <a:latin typeface="Khmer OS"/>
                <a:cs typeface="Khmer OS"/>
              </a:rPr>
              <a:t>គឺសំរាប់ឱកាសស្រាវជ្រាវ </a:t>
            </a:r>
            <a:r>
              <a:rPr lang="km-KH" sz="2400" dirty="0" smtClean="0">
                <a:solidFill>
                  <a:srgbClr val="000090"/>
                </a:solidFill>
                <a:latin typeface="Khmer OS"/>
                <a:cs typeface="Khmer OS"/>
              </a:rPr>
              <a:t>និង ប</a:t>
            </a:r>
            <a:r>
              <a:rPr lang="km-KH" sz="2400" dirty="0">
                <a:solidFill>
                  <a:srgbClr val="000090"/>
                </a:solidFill>
                <a:latin typeface="Khmer OS"/>
                <a:cs typeface="Khmer OS"/>
              </a:rPr>
              <a:t>ណ្តុះបណ្តាលធ្វើបទបង្ហាញលទ្ធផលរ</a:t>
            </a:r>
            <a:r>
              <a:rPr lang="km-KH" sz="2400" dirty="0" smtClean="0">
                <a:solidFill>
                  <a:srgbClr val="000090"/>
                </a:solidFill>
                <a:latin typeface="Khmer OS"/>
                <a:cs typeface="Khmer OS"/>
              </a:rPr>
              <a:t>បស់</a:t>
            </a:r>
            <a:r>
              <a:rPr lang="km-KH" sz="2400" dirty="0">
                <a:solidFill>
                  <a:srgbClr val="000090"/>
                </a:solidFill>
                <a:latin typeface="Khmer OS"/>
                <a:cs typeface="Khmer OS"/>
              </a:rPr>
              <a:t>ការស្រាវជ្រា</a:t>
            </a:r>
            <a:r>
              <a:rPr lang="km-KH" sz="2400" dirty="0" smtClean="0">
                <a:solidFill>
                  <a:srgbClr val="000090"/>
                </a:solidFill>
                <a:latin typeface="Khmer OS"/>
                <a:cs typeface="Khmer OS"/>
              </a:rPr>
              <a:t>វ។ យើងរំពឹងទុកថាវេបសាយនេះជាកន្លែងសហការគ្នារវាងនិស្សិត អ្នកស្រាវជ្រាវ សង្គមស៊ីវិល អ្នកបង្កើតគោលនយោបាយ ម្ចាស់ជំនួយ ចែករំលែកបទពិសោធន៍នៃការស្រាវជ្រាវ</a:t>
            </a:r>
            <a:r>
              <a:rPr lang="km-KH" sz="2400" dirty="0">
                <a:solidFill>
                  <a:srgbClr val="000090"/>
                </a:solidFill>
                <a:latin typeface="Khmer OS"/>
                <a:cs typeface="Khmer OS"/>
              </a:rPr>
              <a:t>។​</a:t>
            </a:r>
            <a:endParaRPr lang="en-US" sz="2400" dirty="0">
              <a:solidFill>
                <a:srgbClr val="000090"/>
              </a:solidFill>
              <a:latin typeface="Khmer OS"/>
              <a:cs typeface="Khmer OS"/>
            </a:endParaRPr>
          </a:p>
          <a:p>
            <a:pPr marL="0" indent="0" algn="just">
              <a:lnSpc>
                <a:spcPct val="130000"/>
              </a:lnSpc>
              <a:buNone/>
            </a:pPr>
            <a:endParaRPr lang="en-US" sz="2400" dirty="0">
              <a:latin typeface="+mj-lt"/>
            </a:endParaRPr>
          </a:p>
          <a:p>
            <a:pPr marL="0" indent="0">
              <a:buNone/>
            </a:pPr>
            <a:endParaRPr lang="en-US" sz="1800" dirty="0">
              <a:solidFill>
                <a:srgbClr val="FF0000"/>
              </a:solidFill>
              <a:latin typeface="+mj-lt"/>
              <a:cs typeface="Book Antiqua"/>
            </a:endParaRPr>
          </a:p>
        </p:txBody>
      </p:sp>
      <p:sp>
        <p:nvSpPr>
          <p:cNvPr id="6" name="Title 1"/>
          <p:cNvSpPr txBox="1">
            <a:spLocks/>
          </p:cNvSpPr>
          <p:nvPr/>
        </p:nvSpPr>
        <p:spPr>
          <a:xfrm>
            <a:off x="0" y="1"/>
            <a:ext cx="9144000" cy="1390046"/>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800" dirty="0" err="1" smtClean="0">
                <a:solidFill>
                  <a:srgbClr val="000090"/>
                </a:solidFill>
                <a:latin typeface="Khmer OS Muol Light" panose="02000500000000020004" pitchFamily="2" charset="0"/>
                <a:cs typeface="Khmer OS Muol Light" panose="02000500000000020004" pitchFamily="2" charset="0"/>
              </a:rPr>
              <a:t>IV.ដំណោះស្រាយបញ្ហាប្រឈម</a:t>
            </a:r>
            <a:r>
              <a:rPr lang="en-US" sz="2800" dirty="0" smtClean="0">
                <a:solidFill>
                  <a:srgbClr val="000090"/>
                </a:solidFill>
                <a:latin typeface="Khmer OS Muol Light" panose="02000500000000020004" pitchFamily="2" charset="0"/>
                <a:cs typeface="Khmer OS Muol Light" panose="02000500000000020004" pitchFamily="2" charset="0"/>
              </a:rPr>
              <a:t/>
            </a:r>
            <a:br>
              <a:rPr lang="en-US" sz="2800" dirty="0" smtClean="0">
                <a:solidFill>
                  <a:srgbClr val="000090"/>
                </a:solidFill>
                <a:latin typeface="Khmer OS Muol Light" panose="02000500000000020004" pitchFamily="2" charset="0"/>
                <a:cs typeface="Khmer OS Muol Light" panose="02000500000000020004" pitchFamily="2" charset="0"/>
              </a:rPr>
            </a:br>
            <a:r>
              <a:rPr lang="en-US" sz="2800" dirty="0" err="1" smtClean="0">
                <a:solidFill>
                  <a:srgbClr val="000090"/>
                </a:solidFill>
                <a:latin typeface="Khmer OS Muol Light" panose="02000500000000020004" pitchFamily="2" charset="0"/>
                <a:cs typeface="Khmer OS Muol Light" panose="02000500000000020004" pitchFamily="2" charset="0"/>
              </a:rPr>
              <a:t>ធនធានវេបសាយ</a:t>
            </a:r>
            <a:endParaRPr lang="en-US" sz="28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834287" cy="972153"/>
          </a:xfrm>
          <a:prstGeom prst="rect">
            <a:avLst/>
          </a:prstGeom>
          <a:noFill/>
        </p:spPr>
      </p:pic>
      <p:pic>
        <p:nvPicPr>
          <p:cNvPr id="2" name="Picture 1" descr="photo 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08323"/>
            <a:ext cx="9143999" cy="2949677"/>
          </a:xfrm>
          <a:prstGeom prst="rect">
            <a:avLst/>
          </a:prstGeom>
        </p:spPr>
      </p:pic>
    </p:spTree>
    <p:extLst>
      <p:ext uri="{BB962C8B-B14F-4D97-AF65-F5344CB8AC3E}">
        <p14:creationId xmlns:p14="http://schemas.microsoft.com/office/powerpoint/2010/main" val="28185865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972154"/>
            <a:ext cx="9144000" cy="6697008"/>
          </a:xfrm>
          <a:solidFill>
            <a:srgbClr val="DBEEF4"/>
          </a:solidFill>
        </p:spPr>
        <p:txBody>
          <a:bodyPr>
            <a:noAutofit/>
          </a:bodyPr>
          <a:lstStyle/>
          <a:p>
            <a:pPr>
              <a:buFont typeface="Wingdings" panose="05000000000000000000" pitchFamily="2" charset="2"/>
              <a:buChar char="Ø"/>
            </a:pPr>
            <a:r>
              <a:rPr lang="km-KH" sz="2800" dirty="0">
                <a:solidFill>
                  <a:srgbClr val="000090"/>
                </a:solidFill>
                <a:latin typeface="Khmer OS"/>
                <a:cs typeface="Khmer OS"/>
              </a:rPr>
              <a:t>លទ្ធផលបញ្ជាក់ថាអ្នកស្រាវជ្រាវមានកង្វះខាតនូវសម្ភារ</a:t>
            </a:r>
            <a:r>
              <a:rPr lang="km-KH" sz="2800" dirty="0" smtClean="0">
                <a:solidFill>
                  <a:srgbClr val="000090"/>
                </a:solidFill>
                <a:latin typeface="Khmer OS"/>
                <a:cs typeface="Khmer OS"/>
              </a:rPr>
              <a:t>ៈអាន និង ចំណេះ</a:t>
            </a:r>
            <a:r>
              <a:rPr lang="km-KH" sz="2800" dirty="0">
                <a:solidFill>
                  <a:srgbClr val="000090"/>
                </a:solidFill>
                <a:latin typeface="Khmer OS"/>
                <a:cs typeface="Khmer OS"/>
              </a:rPr>
              <a:t>ដឹងទាក់ទងឱកាសស្រាវជ្រាវ។</a:t>
            </a:r>
            <a:endParaRPr lang="en-US" sz="2800" dirty="0">
              <a:solidFill>
                <a:srgbClr val="000090"/>
              </a:solidFill>
              <a:latin typeface="Khmer OS"/>
              <a:cs typeface="Khmer OS"/>
            </a:endParaRPr>
          </a:p>
          <a:p>
            <a:pPr>
              <a:buFont typeface="Wingdings" panose="05000000000000000000" pitchFamily="2" charset="2"/>
              <a:buChar char="Ø"/>
            </a:pPr>
            <a:r>
              <a:rPr lang="km-KH" sz="2800" dirty="0">
                <a:solidFill>
                  <a:srgbClr val="000090"/>
                </a:solidFill>
                <a:latin typeface="Khmer OS"/>
                <a:cs typeface="Khmer OS"/>
              </a:rPr>
              <a:t>គ្មានវេបសាយ</a:t>
            </a:r>
            <a:r>
              <a:rPr lang="km-KH" sz="2800" dirty="0" smtClean="0">
                <a:solidFill>
                  <a:srgbClr val="000090"/>
                </a:solidFill>
                <a:latin typeface="Khmer OS"/>
                <a:cs typeface="Khmer OS"/>
              </a:rPr>
              <a:t>ណា</a:t>
            </a:r>
            <a:r>
              <a:rPr lang="km-KH" sz="2800" dirty="0">
                <a:solidFill>
                  <a:srgbClr val="000090"/>
                </a:solidFill>
                <a:latin typeface="Khmer OS"/>
                <a:cs typeface="Khmer OS"/>
              </a:rPr>
              <a:t>បានបញ្ចូលលក្ខណ</a:t>
            </a:r>
            <a:r>
              <a:rPr lang="km-KH" sz="2800" dirty="0" smtClean="0">
                <a:solidFill>
                  <a:srgbClr val="000090"/>
                </a:solidFill>
                <a:latin typeface="Khmer OS"/>
                <a:cs typeface="Khmer OS"/>
              </a:rPr>
              <a:t>ៈ</a:t>
            </a:r>
            <a:r>
              <a:rPr lang="km-KH" sz="2800" dirty="0">
                <a:solidFill>
                  <a:srgbClr val="000090"/>
                </a:solidFill>
                <a:latin typeface="Khmer OS"/>
                <a:cs typeface="Khmer OS"/>
              </a:rPr>
              <a:t>ពិសេស</a:t>
            </a:r>
            <a:r>
              <a:rPr lang="km-KH" sz="2800" dirty="0" smtClean="0">
                <a:solidFill>
                  <a:srgbClr val="000090"/>
                </a:solidFill>
                <a:latin typeface="Khmer OS"/>
                <a:cs typeface="Khmer OS"/>
              </a:rPr>
              <a:t>នេះទេ</a:t>
            </a:r>
            <a:endParaRPr lang="en-US" sz="2800" dirty="0">
              <a:solidFill>
                <a:srgbClr val="000090"/>
              </a:solidFill>
              <a:latin typeface="Khmer OS"/>
              <a:cs typeface="Khmer OS"/>
            </a:endParaRPr>
          </a:p>
          <a:p>
            <a:pPr>
              <a:buFont typeface="Wingdings" panose="05000000000000000000" pitchFamily="2" charset="2"/>
              <a:buChar char="Ø"/>
            </a:pPr>
            <a:r>
              <a:rPr lang="km-KH" sz="2800" dirty="0">
                <a:solidFill>
                  <a:srgbClr val="000090"/>
                </a:solidFill>
                <a:latin typeface="Khmer OS"/>
                <a:cs typeface="Khmer OS"/>
              </a:rPr>
              <a:t>បំរើដោយបើកចំហក្នុងការស្រាវជ្រាវ</a:t>
            </a:r>
            <a:r>
              <a:rPr lang="km-KH" sz="2800" dirty="0" smtClean="0">
                <a:solidFill>
                  <a:srgbClr val="000090"/>
                </a:solidFill>
                <a:latin typeface="Khmer OS"/>
                <a:cs typeface="Khmer OS"/>
              </a:rPr>
              <a:t>នៅក្នុងសហគមន៍</a:t>
            </a:r>
            <a:endParaRPr lang="en-US" sz="2800" dirty="0">
              <a:solidFill>
                <a:srgbClr val="000090"/>
              </a:solidFill>
              <a:latin typeface="Khmer OS"/>
              <a:cs typeface="Khmer OS"/>
            </a:endParaRPr>
          </a:p>
          <a:p>
            <a:pPr marL="0" indent="0">
              <a:buNone/>
            </a:pPr>
            <a:endParaRPr lang="en-US" sz="2800" dirty="0">
              <a:solidFill>
                <a:srgbClr val="000090"/>
              </a:solidFill>
              <a:latin typeface="+mj-lt"/>
              <a:cs typeface="Book Antiqua"/>
            </a:endParaRPr>
          </a:p>
        </p:txBody>
      </p:sp>
      <p:sp>
        <p:nvSpPr>
          <p:cNvPr id="6" name="Title 1"/>
          <p:cNvSpPr txBox="1">
            <a:spLocks/>
          </p:cNvSpPr>
          <p:nvPr/>
        </p:nvSpPr>
        <p:spPr>
          <a:xfrm>
            <a:off x="0" y="1"/>
            <a:ext cx="9144000" cy="972153"/>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0090"/>
                </a:solidFill>
                <a:latin typeface="Khmer OS Moul"/>
                <a:cs typeface="Khmer OS Moul"/>
              </a:rPr>
              <a:t>         </a:t>
            </a:r>
            <a:r>
              <a:rPr lang="en-US" sz="2800" dirty="0" err="1" smtClean="0">
                <a:solidFill>
                  <a:srgbClr val="000090"/>
                </a:solidFill>
                <a:latin typeface="Khmer OS Muol Light" panose="02000500000000020004" pitchFamily="2" charset="0"/>
                <a:cs typeface="Khmer OS Muol Light" panose="02000500000000020004" pitchFamily="2" charset="0"/>
              </a:rPr>
              <a:t>មូលហេតុដែលបង្កើតធនធាវេបសាយ</a:t>
            </a:r>
            <a:endParaRPr lang="en-US" sz="28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834287" cy="972153"/>
          </a:xfrm>
          <a:prstGeom prst="rect">
            <a:avLst/>
          </a:prstGeom>
          <a:noFill/>
        </p:spPr>
      </p:pic>
      <p:pic>
        <p:nvPicPr>
          <p:cNvPr id="2" name="Picture 1" descr="photo 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8168"/>
            <a:ext cx="9143999" cy="3819834"/>
          </a:xfrm>
          <a:prstGeom prst="rect">
            <a:avLst/>
          </a:prstGeom>
        </p:spPr>
      </p:pic>
    </p:spTree>
    <p:extLst>
      <p:ext uri="{BB962C8B-B14F-4D97-AF65-F5344CB8AC3E}">
        <p14:creationId xmlns:p14="http://schemas.microsoft.com/office/powerpoint/2010/main" val="48708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72155"/>
            <a:ext cx="9144000" cy="5885846"/>
          </a:xfrm>
          <a:solidFill>
            <a:srgbClr val="DBEEF4"/>
          </a:solidFill>
        </p:spPr>
        <p:txBody>
          <a:bodyPr>
            <a:noAutofit/>
          </a:bodyPr>
          <a:lstStyle/>
          <a:p>
            <a:pPr lvl="1">
              <a:buFont typeface="Wingdings" panose="05000000000000000000" pitchFamily="2" charset="2"/>
              <a:buChar char="Ø"/>
            </a:pPr>
            <a:r>
              <a:rPr lang="en-US" dirty="0" smtClean="0">
                <a:solidFill>
                  <a:srgbClr val="000090"/>
                </a:solidFill>
                <a:latin typeface="+mj-lt"/>
                <a:cs typeface="Book Antiqua"/>
              </a:rPr>
              <a:t>Registration </a:t>
            </a:r>
            <a:r>
              <a:rPr lang="en-US" dirty="0">
                <a:solidFill>
                  <a:srgbClr val="000090"/>
                </a:solidFill>
                <a:latin typeface="+mj-lt"/>
                <a:cs typeface="Book Antiqua"/>
                <a:sym typeface="Wingdings"/>
              </a:rPr>
              <a:t> Researcher Profile</a:t>
            </a:r>
          </a:p>
          <a:p>
            <a:pPr lvl="1">
              <a:buFont typeface="Wingdings" panose="05000000000000000000" pitchFamily="2" charset="2"/>
              <a:buChar char="Ø"/>
            </a:pPr>
            <a:r>
              <a:rPr lang="en-US" dirty="0">
                <a:solidFill>
                  <a:srgbClr val="000090"/>
                </a:solidFill>
                <a:latin typeface="+mj-lt"/>
                <a:cs typeface="Book Antiqua"/>
                <a:sym typeface="Wingdings"/>
              </a:rPr>
              <a:t>Publication</a:t>
            </a:r>
          </a:p>
          <a:p>
            <a:pPr lvl="1">
              <a:buFont typeface="Wingdings" panose="05000000000000000000" pitchFamily="2" charset="2"/>
              <a:buChar char="Ø"/>
            </a:pPr>
            <a:r>
              <a:rPr lang="en-US" dirty="0">
                <a:solidFill>
                  <a:srgbClr val="000090"/>
                </a:solidFill>
                <a:latin typeface="+mj-lt"/>
                <a:cs typeface="Book Antiqua"/>
                <a:sym typeface="Wingdings"/>
              </a:rPr>
              <a:t>Opportunities</a:t>
            </a:r>
          </a:p>
          <a:p>
            <a:pPr lvl="1">
              <a:buFont typeface="Wingdings" panose="05000000000000000000" pitchFamily="2" charset="2"/>
              <a:buChar char="Ø"/>
            </a:pPr>
            <a:r>
              <a:rPr lang="en-US" dirty="0">
                <a:solidFill>
                  <a:srgbClr val="000090"/>
                </a:solidFill>
                <a:latin typeface="+mj-lt"/>
                <a:cs typeface="Book Antiqua"/>
                <a:sym typeface="Wingdings"/>
              </a:rPr>
              <a:t>Forum</a:t>
            </a:r>
          </a:p>
          <a:p>
            <a:pPr marL="0" indent="0">
              <a:buNone/>
            </a:pPr>
            <a:endParaRPr lang="en-US" sz="1800" dirty="0">
              <a:solidFill>
                <a:srgbClr val="FF0000"/>
              </a:solidFill>
              <a:latin typeface="+mj-lt"/>
              <a:cs typeface="Book Antiqua"/>
            </a:endParaRPr>
          </a:p>
        </p:txBody>
      </p:sp>
      <p:sp>
        <p:nvSpPr>
          <p:cNvPr id="6" name="Title 1"/>
          <p:cNvSpPr txBox="1">
            <a:spLocks/>
          </p:cNvSpPr>
          <p:nvPr/>
        </p:nvSpPr>
        <p:spPr>
          <a:xfrm>
            <a:off x="-1" y="2"/>
            <a:ext cx="9144000" cy="972153"/>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smtClean="0">
                <a:solidFill>
                  <a:srgbClr val="000090"/>
                </a:solidFill>
                <a:latin typeface="Khmer OS Muol Light" panose="02000500000000020004" pitchFamily="2" charset="0"/>
                <a:cs typeface="Khmer OS Muol Light" panose="02000500000000020004" pitchFamily="2" charset="0"/>
              </a:rPr>
              <a:t>លក្ខណៈគន្លឹះវេបសាយ</a:t>
            </a:r>
            <a:r>
              <a:rPr lang="en-US" sz="2800" dirty="0" smtClean="0">
                <a:solidFill>
                  <a:srgbClr val="000090"/>
                </a:solidFill>
                <a:latin typeface="Khmer OS Muol Light" panose="02000500000000020004" pitchFamily="2" charset="0"/>
                <a:cs typeface="Khmer OS Muol Light" panose="02000500000000020004" pitchFamily="2" charset="0"/>
              </a:rPr>
              <a:t> </a:t>
            </a:r>
            <a:endParaRPr lang="en-US" sz="28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834287" cy="972153"/>
          </a:xfrm>
          <a:prstGeom prst="rect">
            <a:avLst/>
          </a:prstGeom>
          <a:noFill/>
        </p:spPr>
      </p:pic>
      <p:pic>
        <p:nvPicPr>
          <p:cNvPr id="2" name="Picture 1" descr="photo 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64426"/>
            <a:ext cx="9143999" cy="3893575"/>
          </a:xfrm>
          <a:prstGeom prst="rect">
            <a:avLst/>
          </a:prstGeom>
        </p:spPr>
      </p:pic>
    </p:spTree>
    <p:extLst>
      <p:ext uri="{BB962C8B-B14F-4D97-AF65-F5344CB8AC3E}">
        <p14:creationId xmlns:p14="http://schemas.microsoft.com/office/powerpoint/2010/main" val="42526435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75390"/>
            <a:ext cx="9144000" cy="5885847"/>
          </a:xfrm>
          <a:solidFill>
            <a:srgbClr val="DBEEF4"/>
          </a:solidFill>
        </p:spPr>
        <p:txBody>
          <a:bodyPr>
            <a:noAutofit/>
          </a:bodyPr>
          <a:lstStyle/>
          <a:p>
            <a:pPr>
              <a:buFont typeface="Wingdings" panose="05000000000000000000" pitchFamily="2" charset="2"/>
              <a:buChar char="Ø"/>
            </a:pPr>
            <a:endParaRPr lang="km-KH" sz="2400" dirty="0">
              <a:solidFill>
                <a:srgbClr val="000090"/>
              </a:solidFill>
              <a:latin typeface="Khmer OS"/>
              <a:cs typeface="Khmer OS"/>
            </a:endParaRPr>
          </a:p>
          <a:p>
            <a:pPr>
              <a:buFont typeface="Wingdings" panose="05000000000000000000" pitchFamily="2" charset="2"/>
              <a:buChar char="Ø"/>
            </a:pPr>
            <a:r>
              <a:rPr lang="km-KH" sz="2600" dirty="0" smtClean="0">
                <a:solidFill>
                  <a:srgbClr val="000090"/>
                </a:solidFill>
                <a:latin typeface="Khmer OS"/>
                <a:cs typeface="Khmer OS"/>
              </a:rPr>
              <a:t>ចុះ</a:t>
            </a:r>
            <a:r>
              <a:rPr lang="km-KH" sz="2600" dirty="0">
                <a:solidFill>
                  <a:srgbClr val="000090"/>
                </a:solidFill>
                <a:latin typeface="Khmer OS"/>
                <a:cs typeface="Khmer OS"/>
              </a:rPr>
              <a:t>ឈ្មោះ</a:t>
            </a:r>
            <a:r>
              <a:rPr lang="en-US" sz="2600" dirty="0">
                <a:solidFill>
                  <a:srgbClr val="000090"/>
                </a:solidFill>
                <a:latin typeface="Khmer OS"/>
                <a:cs typeface="Khmer OS"/>
              </a:rPr>
              <a:t>, </a:t>
            </a:r>
            <a:r>
              <a:rPr lang="km-KH" sz="2600" dirty="0">
                <a:solidFill>
                  <a:srgbClr val="000090"/>
                </a:solidFill>
                <a:latin typeface="Khmer OS"/>
                <a:cs typeface="Khmer OS"/>
              </a:rPr>
              <a:t>តេស្ត</a:t>
            </a:r>
            <a:r>
              <a:rPr lang="en-US" sz="2600" dirty="0">
                <a:solidFill>
                  <a:srgbClr val="000090"/>
                </a:solidFill>
                <a:latin typeface="Khmer OS"/>
                <a:cs typeface="Khmer OS"/>
              </a:rPr>
              <a:t> </a:t>
            </a:r>
            <a:r>
              <a:rPr lang="km-KH" sz="2600" dirty="0">
                <a:solidFill>
                  <a:srgbClr val="000090"/>
                </a:solidFill>
                <a:latin typeface="Khmer OS"/>
                <a:cs typeface="Khmer OS"/>
              </a:rPr>
              <a:t>និងផ្តល់ជាមតិ</a:t>
            </a:r>
            <a:endParaRPr lang="en-US" sz="2600" dirty="0">
              <a:solidFill>
                <a:srgbClr val="000090"/>
              </a:solidFill>
              <a:latin typeface="Khmer OS"/>
              <a:cs typeface="Khmer OS"/>
            </a:endParaRPr>
          </a:p>
          <a:p>
            <a:pPr>
              <a:buFont typeface="Wingdings" panose="05000000000000000000" pitchFamily="2" charset="2"/>
              <a:buChar char="Ø"/>
            </a:pPr>
            <a:r>
              <a:rPr lang="km-KH" sz="2600" dirty="0">
                <a:solidFill>
                  <a:srgbClr val="000090"/>
                </a:solidFill>
                <a:latin typeface="Khmer OS"/>
                <a:cs typeface="Khmer OS"/>
              </a:rPr>
              <a:t>ចុច​​ </a:t>
            </a:r>
            <a:r>
              <a:rPr lang="en-US" sz="2600" dirty="0">
                <a:solidFill>
                  <a:srgbClr val="000090"/>
                </a:solidFill>
                <a:latin typeface="Khmer OS"/>
                <a:cs typeface="Khmer OS"/>
              </a:rPr>
              <a:t>Like on Facebook, Twitter and LinkedIn</a:t>
            </a:r>
          </a:p>
          <a:p>
            <a:pPr>
              <a:buFont typeface="Wingdings" panose="05000000000000000000" pitchFamily="2" charset="2"/>
              <a:buChar char="Ø"/>
            </a:pPr>
            <a:r>
              <a:rPr lang="en-US" sz="2600" dirty="0" err="1" smtClean="0">
                <a:solidFill>
                  <a:srgbClr val="000090"/>
                </a:solidFill>
                <a:latin typeface="Khmer OS"/>
                <a:cs typeface="Khmer OS"/>
              </a:rPr>
              <a:t>ចែករំលែកអ្នកដែលនៅជុំវិញអ្នក</a:t>
            </a:r>
            <a:endParaRPr lang="en-US" sz="2600" dirty="0">
              <a:solidFill>
                <a:srgbClr val="000090"/>
              </a:solidFill>
              <a:latin typeface="Khmer OS"/>
              <a:cs typeface="Khmer OS"/>
            </a:endParaRPr>
          </a:p>
          <a:p>
            <a:pPr>
              <a:buFont typeface="Wingdings" panose="05000000000000000000" pitchFamily="2" charset="2"/>
              <a:buChar char="Ø"/>
            </a:pPr>
            <a:r>
              <a:rPr lang="km-KH" sz="2600" dirty="0">
                <a:solidFill>
                  <a:srgbClr val="000090"/>
                </a:solidFill>
                <a:latin typeface="Khmer OS"/>
                <a:cs typeface="Khmer OS"/>
              </a:rPr>
              <a:t>ការចូលរួមចំណែក</a:t>
            </a:r>
            <a:r>
              <a:rPr lang="km-KH" sz="2600" dirty="0" smtClean="0">
                <a:solidFill>
                  <a:srgbClr val="000090"/>
                </a:solidFill>
                <a:latin typeface="Khmer OS"/>
                <a:cs typeface="Khmer OS"/>
              </a:rPr>
              <a:t> សរសេរអត្ថបទស្រាវជ្រាវ ក៏ឱកាសស្រាវជ្រាវ</a:t>
            </a:r>
            <a:endParaRPr lang="en-US" sz="2600" dirty="0">
              <a:solidFill>
                <a:srgbClr val="000090"/>
              </a:solidFill>
              <a:latin typeface="Khmer OS"/>
              <a:cs typeface="Khmer OS"/>
            </a:endParaRPr>
          </a:p>
          <a:p>
            <a:pPr marL="0" indent="0">
              <a:buNone/>
            </a:pPr>
            <a:endParaRPr lang="en-US" sz="1800" dirty="0">
              <a:latin typeface="+mj-lt"/>
            </a:endParaRPr>
          </a:p>
          <a:p>
            <a:pPr marL="0" indent="0">
              <a:buNone/>
            </a:pPr>
            <a:endParaRPr lang="en-US" sz="1800" dirty="0">
              <a:solidFill>
                <a:srgbClr val="FF0000"/>
              </a:solidFill>
              <a:latin typeface="+mj-lt"/>
              <a:cs typeface="Book Antiqua"/>
            </a:endParaRPr>
          </a:p>
        </p:txBody>
      </p:sp>
      <p:sp>
        <p:nvSpPr>
          <p:cNvPr id="6" name="Title 1"/>
          <p:cNvSpPr txBox="1">
            <a:spLocks/>
          </p:cNvSpPr>
          <p:nvPr/>
        </p:nvSpPr>
        <p:spPr>
          <a:xfrm>
            <a:off x="0" y="29497"/>
            <a:ext cx="9144000" cy="1045893"/>
          </a:xfrm>
          <a:prstGeom prst="rect">
            <a:avLst/>
          </a:prstGeom>
          <a:solidFill>
            <a:srgbClr val="C6D9F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km-KH" sz="2400" dirty="0" smtClean="0">
                <a:solidFill>
                  <a:srgbClr val="000090"/>
                </a:solidFill>
                <a:latin typeface="Khmer OS Muol Light" panose="02000500000000020004" pitchFamily="2" charset="0"/>
                <a:cs typeface="Khmer OS Muol Light" panose="02000500000000020004" pitchFamily="2" charset="0"/>
              </a:rPr>
              <a:t>				</a:t>
            </a:r>
            <a:r>
              <a:rPr lang="en-US" sz="2400" dirty="0" err="1" smtClean="0">
                <a:solidFill>
                  <a:srgbClr val="000090"/>
                </a:solidFill>
                <a:latin typeface="Khmer OS Muol Light" panose="02000500000000020004" pitchFamily="2" charset="0"/>
                <a:cs typeface="Khmer OS Muol Light" panose="02000500000000020004" pitchFamily="2" charset="0"/>
              </a:rPr>
              <a:t>ធនធានវេបសាយ</a:t>
            </a:r>
            <a:r>
              <a:rPr lang="km-KH" sz="2400" dirty="0" smtClean="0">
                <a:solidFill>
                  <a:srgbClr val="000090"/>
                </a:solidFill>
                <a:latin typeface="Khmer OS Muol Light" panose="02000500000000020004" pitchFamily="2" charset="0"/>
                <a:cs typeface="Khmer OS Muol Light" panose="02000500000000020004" pitchFamily="2" charset="0"/>
              </a:rPr>
              <a:t>​ </a:t>
            </a:r>
            <a:r>
              <a:rPr lang="en-US" sz="2400" dirty="0" err="1" smtClean="0">
                <a:solidFill>
                  <a:srgbClr val="000090"/>
                </a:solidFill>
                <a:latin typeface="Khmer OS Muol Light" panose="02000500000000020004" pitchFamily="2" charset="0"/>
                <a:cs typeface="Khmer OS Muol Light" panose="02000500000000020004" pitchFamily="2" charset="0"/>
              </a:rPr>
              <a:t>តើអាចជួយអ្វីយើងបាន</a:t>
            </a:r>
            <a:r>
              <a:rPr lang="en-US" sz="2400" dirty="0" smtClean="0">
                <a:solidFill>
                  <a:srgbClr val="000090"/>
                </a:solidFill>
                <a:latin typeface="Khmer OS Muol Light" panose="02000500000000020004" pitchFamily="2" charset="0"/>
                <a:cs typeface="Khmer OS Muol Light" panose="02000500000000020004" pitchFamily="2" charset="0"/>
              </a:rPr>
              <a:t>?</a:t>
            </a:r>
            <a:endParaRPr lang="en-US" sz="24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834287" cy="972153"/>
          </a:xfrm>
          <a:prstGeom prst="rect">
            <a:avLst/>
          </a:prstGeom>
          <a:noFill/>
        </p:spPr>
      </p:pic>
      <p:pic>
        <p:nvPicPr>
          <p:cNvPr id="2" name="Picture 1" descr="photo 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6090"/>
            <a:ext cx="9143999" cy="3111912"/>
          </a:xfrm>
          <a:prstGeom prst="rect">
            <a:avLst/>
          </a:prstGeom>
        </p:spPr>
      </p:pic>
    </p:spTree>
    <p:extLst>
      <p:ext uri="{BB962C8B-B14F-4D97-AF65-F5344CB8AC3E}">
        <p14:creationId xmlns:p14="http://schemas.microsoft.com/office/powerpoint/2010/main" val="2107510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40794"/>
            <a:ext cx="9144000" cy="5917205"/>
          </a:xfrm>
          <a:solidFill>
            <a:srgbClr val="DBEEF4"/>
          </a:solidFill>
        </p:spPr>
        <p:txBody>
          <a:bodyPr>
            <a:noAutofit/>
          </a:bodyPr>
          <a:lstStyle/>
          <a:p>
            <a:pPr algn="just">
              <a:lnSpc>
                <a:spcPct val="130000"/>
              </a:lnSpc>
              <a:buFont typeface="Wingdings" charset="2"/>
              <a:buChar char="Ø"/>
            </a:pPr>
            <a:r>
              <a:rPr lang="en-US" sz="2400" dirty="0" smtClean="0">
                <a:solidFill>
                  <a:srgbClr val="000090"/>
                </a:solidFill>
                <a:latin typeface="Khmer OS"/>
                <a:cs typeface="Khmer OS"/>
              </a:rPr>
              <a:t>“</a:t>
            </a:r>
            <a:r>
              <a:rPr lang="km-KH" sz="2400" dirty="0">
                <a:solidFill>
                  <a:srgbClr val="000090"/>
                </a:solidFill>
                <a:latin typeface="Khmer OS"/>
                <a:cs typeface="Khmer OS"/>
              </a:rPr>
              <a:t>គ</a:t>
            </a:r>
            <a:r>
              <a:rPr lang="km-KH" sz="2400" dirty="0" smtClean="0">
                <a:solidFill>
                  <a:srgbClr val="000090"/>
                </a:solidFill>
                <a:latin typeface="Khmer OS"/>
                <a:cs typeface="Khmer OS"/>
              </a:rPr>
              <a:t>្មានការ</a:t>
            </a:r>
            <a:r>
              <a:rPr lang="km-KH" sz="2400" dirty="0">
                <a:solidFill>
                  <a:srgbClr val="000090"/>
                </a:solidFill>
                <a:latin typeface="Khmer OS"/>
                <a:cs typeface="Khmer OS"/>
              </a:rPr>
              <a:t>បញ្ជាក់ច្បាស</a:t>
            </a:r>
            <a:r>
              <a:rPr lang="km-KH" sz="2400" dirty="0" smtClean="0">
                <a:solidFill>
                  <a:srgbClr val="000090"/>
                </a:solidFill>
                <a:latin typeface="Khmer OS"/>
                <a:cs typeface="Khmer OS"/>
              </a:rPr>
              <a:t>់លាស</a:t>
            </a:r>
            <a:r>
              <a:rPr lang="km-KH" sz="2400" dirty="0">
                <a:solidFill>
                  <a:srgbClr val="000090"/>
                </a:solidFill>
                <a:latin typeface="Khmer OS"/>
                <a:cs typeface="Khmer OS"/>
              </a:rPr>
              <a:t>់ថានរណាទទួលបន្ទុកខាងស្រាវជ្រាវនិងនរណាទទួលបន្ទុកជ</a:t>
            </a:r>
            <a:r>
              <a:rPr lang="km-KH" sz="2400" dirty="0" smtClean="0">
                <a:solidFill>
                  <a:srgbClr val="000090"/>
                </a:solidFill>
                <a:latin typeface="Khmer OS"/>
                <a:cs typeface="Khmer OS"/>
              </a:rPr>
              <a:t>ំរុញកម្មវិធី</a:t>
            </a:r>
            <a:r>
              <a:rPr lang="km-KH" sz="2400" dirty="0">
                <a:solidFill>
                  <a:srgbClr val="000090"/>
                </a:solidFill>
                <a:latin typeface="Khmer OS"/>
                <a:cs typeface="Khmer OS"/>
              </a:rPr>
              <a:t>។</a:t>
            </a:r>
            <a:r>
              <a:rPr lang="en-US" sz="2400" dirty="0" smtClean="0">
                <a:solidFill>
                  <a:srgbClr val="000090"/>
                </a:solidFill>
                <a:latin typeface="Khmer OS"/>
                <a:cs typeface="Khmer OS"/>
              </a:rPr>
              <a:t>” PUC</a:t>
            </a:r>
            <a:endParaRPr lang="km-KH" sz="2400" dirty="0">
              <a:solidFill>
                <a:srgbClr val="000090"/>
              </a:solidFill>
              <a:latin typeface="Khmer OS"/>
              <a:cs typeface="Khmer OS"/>
            </a:endParaRPr>
          </a:p>
          <a:p>
            <a:pPr algn="just">
              <a:lnSpc>
                <a:spcPct val="130000"/>
              </a:lnSpc>
              <a:buFont typeface="Wingdings" charset="2"/>
              <a:buChar char="Ø"/>
            </a:pPr>
            <a:r>
              <a:rPr lang="km-KH" sz="2400" dirty="0">
                <a:solidFill>
                  <a:srgbClr val="000090"/>
                </a:solidFill>
                <a:latin typeface="Khmer OS"/>
                <a:cs typeface="Khmer OS"/>
              </a:rPr>
              <a:t> អ្នកស្រាវជ្រាវនិងនិស្សិតមិ</a:t>
            </a:r>
            <a:r>
              <a:rPr lang="km-KH" sz="2400" dirty="0" smtClean="0">
                <a:solidFill>
                  <a:srgbClr val="000090"/>
                </a:solidFill>
                <a:latin typeface="Khmer OS"/>
                <a:cs typeface="Khmer OS"/>
              </a:rPr>
              <a:t>ន</a:t>
            </a:r>
            <a:r>
              <a:rPr lang="km-KH" sz="2400" dirty="0">
                <a:solidFill>
                  <a:srgbClr val="000090"/>
                </a:solidFill>
                <a:latin typeface="Khmer OS"/>
                <a:cs typeface="Khmer OS"/>
              </a:rPr>
              <a:t>ទ</a:t>
            </a:r>
            <a:r>
              <a:rPr lang="km-KH" sz="2400" dirty="0" smtClean="0">
                <a:solidFill>
                  <a:srgbClr val="000090"/>
                </a:solidFill>
                <a:latin typeface="Khmer OS"/>
                <a:cs typeface="Khmer OS"/>
              </a:rPr>
              <a:t>ាន់មាន</a:t>
            </a:r>
            <a:r>
              <a:rPr lang="km-KH" sz="2400" dirty="0">
                <a:solidFill>
                  <a:srgbClr val="000090"/>
                </a:solidFill>
                <a:latin typeface="Khmer OS"/>
                <a:cs typeface="Khmer OS"/>
              </a:rPr>
              <a:t>សមត្ថភា</a:t>
            </a:r>
            <a:r>
              <a:rPr lang="km-KH" sz="2400" dirty="0" smtClean="0">
                <a:solidFill>
                  <a:srgbClr val="000090"/>
                </a:solidFill>
                <a:latin typeface="Khmer OS"/>
                <a:cs typeface="Khmer OS"/>
              </a:rPr>
              <a:t>ពទាំងពីវិធីសាស្ត្រ</a:t>
            </a:r>
            <a:r>
              <a:rPr lang="km-KH" sz="2400" dirty="0">
                <a:solidFill>
                  <a:srgbClr val="000090"/>
                </a:solidFill>
                <a:latin typeface="Khmer OS"/>
                <a:cs typeface="Khmer OS"/>
              </a:rPr>
              <a:t>ស្រាវជ្រាវ ភាសាអង់គ្លេស និងការសិក្សាស៊ីជម្រៅ។</a:t>
            </a:r>
          </a:p>
          <a:p>
            <a:pPr algn="just">
              <a:lnSpc>
                <a:spcPct val="130000"/>
              </a:lnSpc>
              <a:buFont typeface="Wingdings" charset="2"/>
              <a:buChar char="Ø"/>
            </a:pPr>
            <a:r>
              <a:rPr lang="km-KH" sz="2400" dirty="0">
                <a:solidFill>
                  <a:srgbClr val="000090"/>
                </a:solidFill>
                <a:latin typeface="Khmer OS"/>
                <a:cs typeface="Khmer OS"/>
              </a:rPr>
              <a:t>ការស្រាវជ្រាវនៅ</a:t>
            </a:r>
            <a:r>
              <a:rPr lang="km-KH" sz="2400" dirty="0" smtClean="0">
                <a:solidFill>
                  <a:srgbClr val="000090"/>
                </a:solidFill>
                <a:latin typeface="Khmer OS"/>
                <a:cs typeface="Khmer OS"/>
              </a:rPr>
              <a:t>ក្នុងស្ថាប័ន</a:t>
            </a:r>
            <a:r>
              <a:rPr lang="km-KH" sz="2400" dirty="0">
                <a:solidFill>
                  <a:srgbClr val="000090"/>
                </a:solidFill>
                <a:latin typeface="Khmer OS"/>
                <a:cs typeface="Khmer OS"/>
              </a:rPr>
              <a:t>ឧត្តមសិក្សាគ</a:t>
            </a:r>
            <a:r>
              <a:rPr lang="km-KH" sz="2400" dirty="0" smtClean="0">
                <a:solidFill>
                  <a:srgbClr val="000090"/>
                </a:solidFill>
                <a:latin typeface="Khmer OS"/>
                <a:cs typeface="Khmer OS"/>
              </a:rPr>
              <a:t>្មាន</a:t>
            </a:r>
            <a:r>
              <a:rPr lang="km-KH" sz="2400" dirty="0">
                <a:solidFill>
                  <a:srgbClr val="000090"/>
                </a:solidFill>
                <a:latin typeface="Khmer OS"/>
                <a:cs typeface="Khmer OS"/>
              </a:rPr>
              <a:t>ការជំរុញលើកទឹកចិត្ត</a:t>
            </a:r>
            <a:r>
              <a:rPr lang="km-KH" sz="2400" dirty="0" smtClean="0">
                <a:solidFill>
                  <a:srgbClr val="000090"/>
                </a:solidFill>
                <a:latin typeface="Khmer OS"/>
                <a:cs typeface="Khmer OS"/>
              </a:rPr>
              <a:t> </a:t>
            </a:r>
            <a:r>
              <a:rPr lang="km-KH" sz="2400" dirty="0">
                <a:solidFill>
                  <a:srgbClr val="000090"/>
                </a:solidFill>
                <a:latin typeface="Khmer OS"/>
                <a:cs typeface="Khmer OS"/>
              </a:rPr>
              <a:t>ដូចជាទទួលបានប្រាក់កម្រៃទាប</a:t>
            </a:r>
            <a:r>
              <a:rPr lang="km-KH" sz="2400" dirty="0" smtClean="0">
                <a:solidFill>
                  <a:srgbClr val="000090"/>
                </a:solidFill>
                <a:latin typeface="Khmer OS"/>
                <a:cs typeface="Khmer OS"/>
              </a:rPr>
              <a:t> និងខ្វះការគាំទ្រពីវិទ្យាស្ថាន</a:t>
            </a:r>
            <a:r>
              <a:rPr lang="km-KH" sz="2400" dirty="0">
                <a:solidFill>
                  <a:srgbClr val="000090"/>
                </a:solidFill>
                <a:latin typeface="Khmer OS"/>
                <a:cs typeface="Khmer OS"/>
              </a:rPr>
              <a:t>។</a:t>
            </a:r>
          </a:p>
          <a:p>
            <a:pPr algn="just">
              <a:lnSpc>
                <a:spcPct val="130000"/>
              </a:lnSpc>
              <a:buFont typeface="Wingdings" charset="2"/>
              <a:buChar char="Ø"/>
            </a:pPr>
            <a:r>
              <a:rPr lang="km-KH" sz="2400" dirty="0" smtClean="0">
                <a:solidFill>
                  <a:srgbClr val="000090"/>
                </a:solidFill>
                <a:latin typeface="Khmer OS"/>
                <a:cs typeface="Khmer OS"/>
              </a:rPr>
              <a:t>រចនាសម្ព័ន្ធរបស់ឧត្តមសិក្សា មិនផ្តល់ពេលវេលាគ្រប់គ្រាន់ក្នុងការស្រាវជ្រាវ</a:t>
            </a:r>
            <a:r>
              <a:rPr lang="km-KH" sz="2400" dirty="0">
                <a:solidFill>
                  <a:srgbClr val="000090"/>
                </a:solidFill>
                <a:latin typeface="Khmer OS"/>
                <a:cs typeface="Khmer OS"/>
              </a:rPr>
              <a:t>។</a:t>
            </a:r>
          </a:p>
          <a:p>
            <a:pPr algn="just">
              <a:lnSpc>
                <a:spcPct val="130000"/>
              </a:lnSpc>
              <a:buFont typeface="Wingdings" charset="2"/>
              <a:buChar char="Ø"/>
            </a:pPr>
            <a:r>
              <a:rPr lang="km-KH" sz="2400" dirty="0">
                <a:solidFill>
                  <a:srgbClr val="000090"/>
                </a:solidFill>
                <a:latin typeface="Khmer OS"/>
                <a:cs typeface="Khmer OS"/>
              </a:rPr>
              <a:t>ការបោះពុម្ភនិងធ្វើបទបង្ហាញ</a:t>
            </a:r>
            <a:r>
              <a:rPr lang="km-KH" sz="2400" dirty="0" smtClean="0">
                <a:solidFill>
                  <a:srgbClr val="000090"/>
                </a:solidFill>
                <a:latin typeface="Khmer OS"/>
                <a:cs typeface="Khmer OS"/>
              </a:rPr>
              <a:t>នៅមានកម្រិត។</a:t>
            </a:r>
            <a:endParaRPr lang="km-KH" sz="2400" dirty="0">
              <a:solidFill>
                <a:srgbClr val="000090"/>
              </a:solidFill>
              <a:latin typeface="Khmer OS"/>
              <a:cs typeface="Khmer OS"/>
            </a:endParaRPr>
          </a:p>
          <a:p>
            <a:pPr algn="just">
              <a:lnSpc>
                <a:spcPct val="130000"/>
              </a:lnSpc>
              <a:buFont typeface="Wingdings" charset="2"/>
              <a:buChar char="Ø"/>
            </a:pPr>
            <a:r>
              <a:rPr lang="km-KH" sz="2400" dirty="0">
                <a:solidFill>
                  <a:srgbClr val="000090"/>
                </a:solidFill>
                <a:latin typeface="Khmer OS"/>
                <a:cs typeface="Khmer OS"/>
              </a:rPr>
              <a:t>ការស្រាវជ្រាវពាក់ព័ន្ធនយោបាយចំពោះប្រធានបទដែលរស៊ើបនៅកម្ពុជាមួយចំនួនត្រូវបានហាមឃាត់</a:t>
            </a:r>
            <a:r>
              <a:rPr lang="en-US" sz="2400" dirty="0">
                <a:solidFill>
                  <a:srgbClr val="000090"/>
                </a:solidFill>
                <a:latin typeface="Khmer OS"/>
                <a:cs typeface="Khmer OS"/>
              </a:rPr>
              <a:t>។</a:t>
            </a:r>
            <a:endParaRPr lang="km-KH" sz="2400" dirty="0">
              <a:solidFill>
                <a:srgbClr val="000090"/>
              </a:solidFill>
              <a:latin typeface="Khmer OS"/>
              <a:cs typeface="Khmer OS"/>
            </a:endParaRPr>
          </a:p>
          <a:p>
            <a:pPr algn="just">
              <a:lnSpc>
                <a:spcPct val="130000"/>
              </a:lnSpc>
              <a:buFont typeface="Wingdings" panose="05000000000000000000" pitchFamily="2" charset="2"/>
              <a:buChar char="Ø"/>
            </a:pPr>
            <a:endParaRPr lang="en-US" sz="2000" dirty="0">
              <a:latin typeface="Khmer OS"/>
              <a:cs typeface="Khmer OS"/>
            </a:endParaRPr>
          </a:p>
          <a:p>
            <a:pPr algn="just">
              <a:lnSpc>
                <a:spcPct val="130000"/>
              </a:lnSpc>
              <a:buFont typeface="Wingdings" panose="05000000000000000000" pitchFamily="2" charset="2"/>
              <a:buChar char="Ø"/>
            </a:pPr>
            <a:endParaRPr lang="en-US" sz="2000" dirty="0">
              <a:latin typeface="Khmer OS"/>
              <a:cs typeface="Khmer OS"/>
            </a:endParaRPr>
          </a:p>
          <a:p>
            <a:pPr algn="just">
              <a:lnSpc>
                <a:spcPct val="130000"/>
              </a:lnSpc>
              <a:buFont typeface="Wingdings" panose="05000000000000000000" pitchFamily="2" charset="2"/>
              <a:buChar char="Ø"/>
            </a:pPr>
            <a:endParaRPr lang="en-US" sz="2000" dirty="0">
              <a:latin typeface="Khmer OS"/>
              <a:cs typeface="Khmer OS"/>
            </a:endParaRPr>
          </a:p>
          <a:p>
            <a:pPr algn="just">
              <a:lnSpc>
                <a:spcPct val="130000"/>
              </a:lnSpc>
              <a:buFont typeface="Wingdings" panose="05000000000000000000" pitchFamily="2" charset="2"/>
              <a:buChar char="Ø"/>
            </a:pPr>
            <a:endParaRPr lang="en-US" sz="2000" dirty="0">
              <a:latin typeface="Khmer OS"/>
              <a:cs typeface="Khmer OS"/>
            </a:endParaRPr>
          </a:p>
          <a:p>
            <a:pPr algn="just">
              <a:lnSpc>
                <a:spcPct val="130000"/>
              </a:lnSpc>
              <a:buFont typeface="Wingdings" panose="05000000000000000000" pitchFamily="2" charset="2"/>
              <a:buChar char="Ø"/>
            </a:pPr>
            <a:endParaRPr lang="en-US" sz="2000" dirty="0" smtClean="0">
              <a:latin typeface="Khmer OS"/>
              <a:cs typeface="Khmer OS"/>
            </a:endParaRPr>
          </a:p>
          <a:p>
            <a:pPr algn="just">
              <a:lnSpc>
                <a:spcPct val="130000"/>
              </a:lnSpc>
              <a:buFont typeface="Wingdings" panose="05000000000000000000" pitchFamily="2" charset="2"/>
              <a:buChar char="Ø"/>
            </a:pPr>
            <a:endParaRPr lang="en-US" sz="2000" dirty="0">
              <a:latin typeface="Khmer OS"/>
              <a:cs typeface="Khmer OS"/>
            </a:endParaRPr>
          </a:p>
          <a:p>
            <a:pPr algn="just">
              <a:lnSpc>
                <a:spcPct val="130000"/>
              </a:lnSpc>
              <a:buFont typeface="Wingdings" panose="05000000000000000000" pitchFamily="2" charset="2"/>
              <a:buChar char="Ø"/>
            </a:pPr>
            <a:endParaRPr lang="en-US" sz="2000" dirty="0">
              <a:solidFill>
                <a:srgbClr val="FF0000"/>
              </a:solidFill>
              <a:latin typeface="Khmer OS"/>
              <a:cs typeface="Khmer OS"/>
            </a:endParaRPr>
          </a:p>
        </p:txBody>
      </p:sp>
      <p:sp>
        <p:nvSpPr>
          <p:cNvPr id="6" name="Title 1"/>
          <p:cNvSpPr txBox="1">
            <a:spLocks/>
          </p:cNvSpPr>
          <p:nvPr/>
        </p:nvSpPr>
        <p:spPr>
          <a:xfrm>
            <a:off x="0" y="2"/>
            <a:ext cx="9144000" cy="940792"/>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0090"/>
                </a:solidFill>
                <a:latin typeface="Khmer OS Muol Light" panose="02000500000000020004" pitchFamily="2" charset="0"/>
                <a:cs typeface="Khmer OS Muol Light" panose="02000500000000020004" pitchFamily="2" charset="0"/>
              </a:rPr>
              <a:t>V. </a:t>
            </a:r>
            <a:r>
              <a:rPr lang="en-US" sz="3200" dirty="0" err="1" smtClean="0">
                <a:solidFill>
                  <a:srgbClr val="000090"/>
                </a:solidFill>
                <a:latin typeface="Khmer OS Muol Light" panose="02000500000000020004" pitchFamily="2" charset="0"/>
                <a:cs typeface="Khmer OS Muol Light" panose="02000500000000020004" pitchFamily="2" charset="0"/>
              </a:rPr>
              <a:t>បញ្ហាប្រឈមនៅសល</a:t>
            </a:r>
            <a:r>
              <a:rPr lang="en-US" sz="3200" dirty="0" smtClean="0">
                <a:solidFill>
                  <a:srgbClr val="000090"/>
                </a:solidFill>
                <a:latin typeface="Khmer OS Muol Light" panose="02000500000000020004" pitchFamily="2" charset="0"/>
                <a:cs typeface="Khmer OS Muol Light" panose="02000500000000020004" pitchFamily="2" charset="0"/>
              </a:rPr>
              <a:t>់</a:t>
            </a:r>
            <a:endParaRPr lang="en-US" sz="32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1" y="1"/>
            <a:ext cx="1254212" cy="783995"/>
          </a:xfrm>
          <a:prstGeom prst="rect">
            <a:avLst/>
          </a:prstGeom>
          <a:noFill/>
        </p:spPr>
      </p:pic>
    </p:spTree>
    <p:extLst>
      <p:ext uri="{BB962C8B-B14F-4D97-AF65-F5344CB8AC3E}">
        <p14:creationId xmlns:p14="http://schemas.microsoft.com/office/powerpoint/2010/main" val="1127768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75994"/>
            <a:ext cx="9144000" cy="5682006"/>
          </a:xfrm>
          <a:solidFill>
            <a:srgbClr val="DBEEF4"/>
          </a:solidFill>
        </p:spPr>
        <p:txBody>
          <a:bodyPr>
            <a:noAutofit/>
          </a:bodyPr>
          <a:lstStyle/>
          <a:p>
            <a:pPr algn="just">
              <a:buFont typeface="Wingdings" panose="05000000000000000000" pitchFamily="2" charset="2"/>
              <a:buChar char="Ø"/>
            </a:pPr>
            <a:endParaRPr lang="en-US" sz="2000" dirty="0" smtClean="0">
              <a:solidFill>
                <a:srgbClr val="000090"/>
              </a:solidFill>
              <a:latin typeface="+mj-lt"/>
            </a:endParaRPr>
          </a:p>
          <a:p>
            <a:pPr marL="0" indent="0" algn="just">
              <a:lnSpc>
                <a:spcPct val="130000"/>
              </a:lnSpc>
              <a:buNone/>
            </a:pPr>
            <a:r>
              <a:rPr lang="km-KH" sz="2200" dirty="0">
                <a:solidFill>
                  <a:srgbClr val="000090"/>
                </a:solidFill>
                <a:latin typeface="Khmer OS" panose="02000500000000020004" pitchFamily="2" charset="0"/>
                <a:cs typeface="Khmer OS" panose="02000500000000020004" pitchFamily="2" charset="0"/>
              </a:rPr>
              <a:t>ការត្រួសត្រាយនៃការសិក្សាស្រាវជ្រាវបានចូលរួមចំណែកជាយានដ៏សំខាន់មួយដ</a:t>
            </a:r>
            <a:r>
              <a:rPr lang="km-KH" sz="2200" dirty="0" smtClean="0">
                <a:solidFill>
                  <a:srgbClr val="000090"/>
                </a:solidFill>
                <a:latin typeface="Khmer OS" panose="02000500000000020004" pitchFamily="2" charset="0"/>
                <a:cs typeface="Khmer OS" panose="02000500000000020004" pitchFamily="2" charset="0"/>
              </a:rPr>
              <a:t>ែលប៉ះពាល់ដល់ការស្រាវជ្រាវប្រទេសកម្ពុជាសព្វថ្ងៃរវាង</a:t>
            </a:r>
            <a:r>
              <a:rPr lang="km-KH" sz="2200" dirty="0">
                <a:solidFill>
                  <a:srgbClr val="000090"/>
                </a:solidFill>
                <a:latin typeface="Khmer OS" panose="02000500000000020004" pitchFamily="2" charset="0"/>
                <a:cs typeface="Khmer OS" panose="02000500000000020004" pitchFamily="2" charset="0"/>
              </a:rPr>
              <a:t>កត្តាបុគ្គលនិងស្ថានប័ន</a:t>
            </a:r>
            <a:r>
              <a:rPr lang="km-KH" sz="2200" dirty="0" smtClean="0">
                <a:solidFill>
                  <a:srgbClr val="000090"/>
                </a:solidFill>
                <a:latin typeface="Khmer OS" panose="02000500000000020004" pitchFamily="2" charset="0"/>
                <a:cs typeface="Khmer OS" panose="02000500000000020004" pitchFamily="2" charset="0"/>
              </a:rPr>
              <a:t>ស្រាវជ្រាវ។ ហើយការស្រាវជ្រាវនេះឆ្លុះបញ្ជាំងថាហេតុអ្វីបានជាអ្នកស្រាវជ្រាវមួយចំនួនមានសកម្មភាព និង មួយចំនួនទៀតគ្មានសកម្ម</a:t>
            </a:r>
            <a:br>
              <a:rPr lang="km-KH" sz="2200" dirty="0" smtClean="0">
                <a:solidFill>
                  <a:srgbClr val="000090"/>
                </a:solidFill>
                <a:latin typeface="Khmer OS" panose="02000500000000020004" pitchFamily="2" charset="0"/>
                <a:cs typeface="Khmer OS" panose="02000500000000020004" pitchFamily="2" charset="0"/>
              </a:rPr>
            </a:br>
            <a:r>
              <a:rPr lang="km-KH" sz="2200" dirty="0" smtClean="0">
                <a:solidFill>
                  <a:srgbClr val="000090"/>
                </a:solidFill>
                <a:latin typeface="Khmer OS" panose="02000500000000020004" pitchFamily="2" charset="0"/>
                <a:cs typeface="Khmer OS" panose="02000500000000020004" pitchFamily="2" charset="0"/>
              </a:rPr>
              <a:t>ភាព។ យើងជឿជាក់ថ</a:t>
            </a:r>
            <a:r>
              <a:rPr lang="km-KH" sz="2200" dirty="0">
                <a:solidFill>
                  <a:srgbClr val="000090"/>
                </a:solidFill>
                <a:latin typeface="Khmer OS" panose="02000500000000020004" pitchFamily="2" charset="0"/>
                <a:cs typeface="Khmer OS" panose="02000500000000020004" pitchFamily="2" charset="0"/>
              </a:rPr>
              <a:t>ា </a:t>
            </a:r>
            <a:r>
              <a:rPr lang="km-KH" sz="2200" dirty="0" smtClean="0">
                <a:solidFill>
                  <a:srgbClr val="000090"/>
                </a:solidFill>
                <a:latin typeface="Khmer OS" panose="02000500000000020004" pitchFamily="2" charset="0"/>
                <a:cs typeface="Khmer OS" panose="02000500000000020004" pitchFamily="2" charset="0"/>
              </a:rPr>
              <a:t>អង្គការជាច្រើនអាចផ្តល់មូលនិធិ និងលើកកម្ពស់</a:t>
            </a:r>
            <a:br>
              <a:rPr lang="km-KH" sz="2200" dirty="0" smtClean="0">
                <a:solidFill>
                  <a:srgbClr val="000090"/>
                </a:solidFill>
                <a:latin typeface="Khmer OS" panose="02000500000000020004" pitchFamily="2" charset="0"/>
                <a:cs typeface="Khmer OS" panose="02000500000000020004" pitchFamily="2" charset="0"/>
              </a:rPr>
            </a:br>
            <a:r>
              <a:rPr lang="km-KH" sz="2200" dirty="0" smtClean="0">
                <a:solidFill>
                  <a:srgbClr val="000090"/>
                </a:solidFill>
                <a:latin typeface="Khmer OS" panose="02000500000000020004" pitchFamily="2" charset="0"/>
                <a:cs typeface="Khmer OS" panose="02000500000000020004" pitchFamily="2" charset="0"/>
              </a:rPr>
              <a:t>ស្តង់ដា </a:t>
            </a:r>
            <a:r>
              <a:rPr lang="km-KH" sz="2200" dirty="0">
                <a:solidFill>
                  <a:srgbClr val="000090"/>
                </a:solidFill>
                <a:latin typeface="Khmer OS" panose="02000500000000020004" pitchFamily="2" charset="0"/>
                <a:cs typeface="Khmer OS" panose="02000500000000020004" pitchFamily="2" charset="0"/>
              </a:rPr>
              <a:t>ថ</a:t>
            </a:r>
            <a:r>
              <a:rPr lang="km-KH" sz="2200" dirty="0" smtClean="0">
                <a:solidFill>
                  <a:srgbClr val="000090"/>
                </a:solidFill>
                <a:latin typeface="Khmer OS" panose="02000500000000020004" pitchFamily="2" charset="0"/>
                <a:cs typeface="Khmer OS" panose="02000500000000020004" pitchFamily="2" charset="0"/>
              </a:rPr>
              <a:t>ែមទាំងបណ្តុះឧត្តមគតិនៃការស្រាវជ្រាវនៅកម្ពុជា</a:t>
            </a:r>
            <a:r>
              <a:rPr lang="km-KH" sz="2200" dirty="0">
                <a:solidFill>
                  <a:srgbClr val="000090"/>
                </a:solidFill>
                <a:latin typeface="Khmer OS" panose="02000500000000020004" pitchFamily="2" charset="0"/>
                <a:cs typeface="Khmer OS" panose="02000500000000020004" pitchFamily="2" charset="0"/>
              </a:rPr>
              <a:t>។</a:t>
            </a:r>
            <a:r>
              <a:rPr lang="km-KH" sz="2200" dirty="0" smtClean="0">
                <a:solidFill>
                  <a:srgbClr val="000090"/>
                </a:solidFill>
                <a:latin typeface="Khmer OS" panose="02000500000000020004" pitchFamily="2" charset="0"/>
                <a:cs typeface="Khmer OS" panose="02000500000000020004" pitchFamily="2" charset="0"/>
              </a:rPr>
              <a:t> បើស្ថានប័នចម្រុះទាំងនោះអាចបង្កើនការអភិវឌ្ឍបណ្តុះបណ្តាល និងការស្រាវជ្រាវ</a:t>
            </a:r>
            <a:br>
              <a:rPr lang="km-KH" sz="2200" dirty="0" smtClean="0">
                <a:solidFill>
                  <a:srgbClr val="000090"/>
                </a:solidFill>
                <a:latin typeface="Khmer OS" panose="02000500000000020004" pitchFamily="2" charset="0"/>
                <a:cs typeface="Khmer OS" panose="02000500000000020004" pitchFamily="2" charset="0"/>
              </a:rPr>
            </a:br>
            <a:r>
              <a:rPr lang="km-KH" sz="2200" dirty="0" smtClean="0">
                <a:solidFill>
                  <a:srgbClr val="000090"/>
                </a:solidFill>
                <a:latin typeface="Khmer OS" panose="02000500000000020004" pitchFamily="2" charset="0"/>
                <a:cs typeface="Khmer OS" panose="02000500000000020004" pitchFamily="2" charset="0"/>
              </a:rPr>
              <a:t>អោយកាន់តែមានប្រសិទ្ធភាពនៅប្រទេសកម្ពុជា ហើយប្រសិនបើសាកលវិទ្យាល័យល្បី</a:t>
            </a:r>
            <a:r>
              <a:rPr lang="km-KH" sz="2200" dirty="0">
                <a:solidFill>
                  <a:srgbClr val="000090"/>
                </a:solidFill>
                <a:latin typeface="Khmer OS" panose="02000500000000020004" pitchFamily="2" charset="0"/>
                <a:cs typeface="Khmer OS" panose="02000500000000020004" pitchFamily="2" charset="0"/>
              </a:rPr>
              <a:t>ៗ</a:t>
            </a:r>
            <a:r>
              <a:rPr lang="km-KH" sz="2200" dirty="0" smtClean="0">
                <a:solidFill>
                  <a:srgbClr val="000090"/>
                </a:solidFill>
                <a:latin typeface="Khmer OS" panose="02000500000000020004" pitchFamily="2" charset="0"/>
                <a:cs typeface="Khmer OS" panose="02000500000000020004" pitchFamily="2" charset="0"/>
              </a:rPr>
              <a:t>មួយចំនួន និងវិទ្យាស្ថានស្រាវជ្រាវរើសយកស្ថាបន័</a:t>
            </a:r>
            <a:r>
              <a:rPr lang="km-KH" sz="2200" dirty="0">
                <a:solidFill>
                  <a:srgbClr val="000090"/>
                </a:solidFill>
                <a:latin typeface="Khmer OS" panose="02000500000000020004" pitchFamily="2" charset="0"/>
                <a:cs typeface="Khmer OS" panose="02000500000000020004" pitchFamily="2" charset="0"/>
              </a:rPr>
              <a:t>ន</a:t>
            </a:r>
            <a:r>
              <a:rPr lang="km-KH" sz="2200" dirty="0" smtClean="0">
                <a:solidFill>
                  <a:srgbClr val="000090"/>
                </a:solidFill>
                <a:latin typeface="Khmer OS" panose="02000500000000020004" pitchFamily="2" charset="0"/>
                <a:cs typeface="Khmer OS" panose="02000500000000020004" pitchFamily="2" charset="0"/>
              </a:rPr>
              <a:t>ៅក្នុងប្រទេសកម្ពុជាជាដៃគូ យើងជឿជាក់ថានឹងមានការលូតលាស់</a:t>
            </a:r>
            <a:r>
              <a:rPr lang="km-KH" sz="2200" dirty="0">
                <a:solidFill>
                  <a:srgbClr val="000090"/>
                </a:solidFill>
                <a:latin typeface="Khmer OS" panose="02000500000000020004" pitchFamily="2" charset="0"/>
                <a:cs typeface="Khmer OS" panose="02000500000000020004" pitchFamily="2" charset="0"/>
              </a:rPr>
              <a:t>រី</a:t>
            </a:r>
            <a:r>
              <a:rPr lang="km-KH" sz="2200" dirty="0" smtClean="0">
                <a:solidFill>
                  <a:srgbClr val="000090"/>
                </a:solidFill>
                <a:latin typeface="Khmer OS" panose="02000500000000020004" pitchFamily="2" charset="0"/>
                <a:cs typeface="Khmer OS" panose="02000500000000020004" pitchFamily="2" charset="0"/>
              </a:rPr>
              <a:t>កចម្រើនជានិរន្តន៍។ </a:t>
            </a:r>
            <a:endParaRPr lang="en-US" sz="2200" dirty="0">
              <a:solidFill>
                <a:srgbClr val="000090"/>
              </a:solidFill>
              <a:latin typeface="Book Antiqua"/>
              <a:cs typeface="Book Antiqua"/>
            </a:endParaRPr>
          </a:p>
        </p:txBody>
      </p:sp>
      <p:sp>
        <p:nvSpPr>
          <p:cNvPr id="6" name="Title 1"/>
          <p:cNvSpPr txBox="1">
            <a:spLocks/>
          </p:cNvSpPr>
          <p:nvPr/>
        </p:nvSpPr>
        <p:spPr>
          <a:xfrm>
            <a:off x="0" y="2"/>
            <a:ext cx="9144000" cy="1175992"/>
          </a:xfrm>
          <a:prstGeom prst="rect">
            <a:avLst/>
          </a:prstGeom>
          <a:solidFill>
            <a:srgbClr val="C6D9F1"/>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0090"/>
                </a:solidFill>
                <a:latin typeface="Khmer OS Muol Light" panose="02000500000000020004" pitchFamily="2" charset="0"/>
                <a:cs typeface="Khmer OS Muol Light" panose="02000500000000020004" pitchFamily="2" charset="0"/>
              </a:rPr>
              <a:t>VI. </a:t>
            </a:r>
            <a:r>
              <a:rPr lang="en-US" sz="3600" dirty="0" err="1" smtClean="0">
                <a:solidFill>
                  <a:srgbClr val="000090"/>
                </a:solidFill>
                <a:latin typeface="Khmer OS Muol Light" panose="02000500000000020004" pitchFamily="2" charset="0"/>
                <a:cs typeface="Khmer OS Muol Light" panose="02000500000000020004" pitchFamily="2" charset="0"/>
              </a:rPr>
              <a:t>សេចក្តីសន្និដ្ឋាន</a:t>
            </a:r>
            <a:endParaRPr lang="en-US" sz="3600" dirty="0">
              <a:solidFill>
                <a:srgbClr val="000090"/>
              </a:solidFill>
              <a:latin typeface="Khmer OS Muol Light" panose="02000500000000020004" pitchFamily="2" charset="0"/>
              <a:cs typeface="Khmer OS Muol Light" panose="02000500000000020004" pitchFamily="2" charset="0"/>
            </a:endParaRPr>
          </a:p>
        </p:txBody>
      </p:sp>
      <p:pic>
        <p:nvPicPr>
          <p:cNvPr id="7"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034873"/>
          </a:xfrm>
          <a:prstGeom prst="rect">
            <a:avLst/>
          </a:prstGeom>
          <a:noFill/>
        </p:spPr>
      </p:pic>
    </p:spTree>
    <p:extLst>
      <p:ext uri="{BB962C8B-B14F-4D97-AF65-F5344CB8AC3E}">
        <p14:creationId xmlns:p14="http://schemas.microsoft.com/office/powerpoint/2010/main" val="3292721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49"/>
            <a:ext cx="9144000" cy="1296283"/>
          </a:xfrm>
          <a:solidFill>
            <a:srgbClr val="C6D9F1"/>
          </a:solidFill>
          <a:ln>
            <a:solidFill>
              <a:srgbClr val="4F81BD"/>
            </a:solidFill>
          </a:ln>
        </p:spPr>
        <p:style>
          <a:lnRef idx="2">
            <a:schemeClr val="accent1"/>
          </a:lnRef>
          <a:fillRef idx="1">
            <a:schemeClr val="lt1"/>
          </a:fillRef>
          <a:effectRef idx="0">
            <a:schemeClr val="accent1"/>
          </a:effectRef>
          <a:fontRef idx="minor">
            <a:schemeClr val="dk1"/>
          </a:fontRef>
        </p:style>
        <p:txBody>
          <a:bodyPr>
            <a:normAutofit fontScale="90000"/>
          </a:bodyPr>
          <a:lstStyle/>
          <a:p>
            <a:pPr algn="r"/>
            <a:r>
              <a:rPr lang="km-KH" sz="2700" dirty="0" smtClean="0">
                <a:solidFill>
                  <a:srgbClr val="000090"/>
                </a:solidFill>
                <a:latin typeface="Khmer OS Muol Pali" panose="02000500000000020004" pitchFamily="2" charset="0"/>
                <a:cs typeface="Khmer OS Muol Pali" panose="02000500000000020004" pitchFamily="2" charset="0"/>
              </a:rPr>
              <a:t> </a:t>
            </a:r>
            <a:br>
              <a:rPr lang="km-KH" sz="2700" dirty="0" smtClean="0">
                <a:solidFill>
                  <a:srgbClr val="000090"/>
                </a:solidFill>
                <a:latin typeface="Khmer OS Muol Pali" panose="02000500000000020004" pitchFamily="2" charset="0"/>
                <a:cs typeface="Khmer OS Muol Pali" panose="02000500000000020004" pitchFamily="2" charset="0"/>
              </a:rPr>
            </a:br>
            <a:r>
              <a:rPr lang="km-KH" sz="2700" dirty="0">
                <a:solidFill>
                  <a:srgbClr val="000090"/>
                </a:solidFill>
                <a:latin typeface="Khmer OS Muol Pali" panose="02000500000000020004" pitchFamily="2" charset="0"/>
                <a:cs typeface="Khmer OS Muol Pali" panose="02000500000000020004" pitchFamily="2" charset="0"/>
              </a:rPr>
              <a:t/>
            </a:r>
            <a:br>
              <a:rPr lang="km-KH" sz="2700" dirty="0">
                <a:solidFill>
                  <a:srgbClr val="000090"/>
                </a:solidFill>
                <a:latin typeface="Khmer OS Muol Pali" panose="02000500000000020004" pitchFamily="2" charset="0"/>
                <a:cs typeface="Khmer OS Muol Pali" panose="02000500000000020004" pitchFamily="2" charset="0"/>
              </a:rPr>
            </a:br>
            <a:r>
              <a:rPr lang="km-KH" sz="2700" dirty="0" smtClean="0">
                <a:solidFill>
                  <a:srgbClr val="000090"/>
                </a:solidFill>
                <a:latin typeface="Khmer OS Muol Pali" panose="02000500000000020004" pitchFamily="2" charset="0"/>
                <a:cs typeface="Khmer OS Muol Pali" panose="02000500000000020004" pitchFamily="2" charset="0"/>
              </a:rPr>
              <a:t>                      </a:t>
            </a:r>
            <a:r>
              <a:rPr lang="km-KH" sz="2200" dirty="0" smtClean="0">
                <a:solidFill>
                  <a:srgbClr val="000090"/>
                </a:solidFill>
                <a:latin typeface="Khmer OS Moul"/>
                <a:cs typeface="Khmer OS Moul"/>
              </a:rPr>
              <a:t>      </a:t>
            </a:r>
            <a:r>
              <a:rPr lang="en-US" sz="2200" dirty="0" smtClean="0">
                <a:solidFill>
                  <a:srgbClr val="000090"/>
                </a:solidFill>
                <a:latin typeface="Khmer OS Moul"/>
                <a:cs typeface="Khmer OS Moul"/>
              </a:rPr>
              <a:t/>
            </a:r>
            <a:br>
              <a:rPr lang="en-US" sz="2200" dirty="0" smtClean="0">
                <a:solidFill>
                  <a:srgbClr val="000090"/>
                </a:solidFill>
                <a:latin typeface="Khmer OS Moul"/>
                <a:cs typeface="Khmer OS Moul"/>
              </a:rPr>
            </a:br>
            <a:r>
              <a:rPr lang="km-KH" sz="2200" dirty="0">
                <a:solidFill>
                  <a:srgbClr val="000090"/>
                </a:solidFill>
                <a:latin typeface="Khmer OS Muol Light" panose="02000500000000020004" pitchFamily="2" charset="0"/>
                <a:cs typeface="Khmer OS Muol Light" panose="02000500000000020004" pitchFamily="2" charset="0"/>
              </a:rPr>
              <a:t>វ</a:t>
            </a:r>
            <a:r>
              <a:rPr lang="km-KH" sz="2200" dirty="0" smtClean="0">
                <a:solidFill>
                  <a:srgbClr val="000090"/>
                </a:solidFill>
                <a:latin typeface="Khmer OS Muol Light" panose="02000500000000020004" pitchFamily="2" charset="0"/>
                <a:cs typeface="Khmer OS Muol Light" panose="02000500000000020004" pitchFamily="2" charset="0"/>
              </a:rPr>
              <a:t>ិទ្យាស្ថានខ្មែរ សំរាប់សហប្រតិបត្តិការ និងសន្តិភាព</a:t>
            </a:r>
            <a:r>
              <a:rPr lang="km-KH" sz="2700" dirty="0" smtClean="0">
                <a:solidFill>
                  <a:srgbClr val="000090"/>
                </a:solidFill>
                <a:latin typeface="Khmer OS Muol Light" panose="02000500000000020004" pitchFamily="2" charset="0"/>
                <a:cs typeface="Khmer OS Muol Light" panose="02000500000000020004" pitchFamily="2" charset="0"/>
              </a:rPr>
              <a:t/>
            </a:r>
            <a:br>
              <a:rPr lang="km-KH" sz="2700" dirty="0" smtClean="0">
                <a:solidFill>
                  <a:srgbClr val="000090"/>
                </a:solidFill>
                <a:latin typeface="Khmer OS Muol Light" panose="02000500000000020004" pitchFamily="2" charset="0"/>
                <a:cs typeface="Khmer OS Muol Light" panose="02000500000000020004" pitchFamily="2" charset="0"/>
              </a:rPr>
            </a:br>
            <a:r>
              <a:rPr lang="km-KH" sz="2700" dirty="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Book Antiqua" panose="02040602050305030304" pitchFamily="18" charset="0"/>
                <a:cs typeface="Khmer OS Muol Pali" panose="02000500000000020004" pitchFamily="2" charset="0"/>
              </a:rPr>
              <a:t>Cambodian Institute for Cooperation and Peace</a:t>
            </a:r>
            <a: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endParaRPr lang="en-US" dirty="0"/>
          </a:p>
        </p:txBody>
      </p:sp>
      <p:pic>
        <p:nvPicPr>
          <p:cNvPr id="8" name="Content Placeholder 7" descr="12399184_10207137848038148_1544890365_n.jpg"/>
          <p:cNvPicPr>
            <a:picLocks noGrp="1" noChangeAspect="1"/>
          </p:cNvPicPr>
          <p:nvPr>
            <p:ph idx="1"/>
          </p:nvPr>
        </p:nvPicPr>
        <p:blipFill>
          <a:blip r:embed="rId3">
            <a:extLst>
              <a:ext uri="{28A0092B-C50C-407E-A947-70E740481C1C}">
                <a14:useLocalDpi xmlns:a14="http://schemas.microsoft.com/office/drawing/2010/main" val="0"/>
              </a:ext>
            </a:extLst>
          </a:blip>
          <a:srcRect t="13340" b="13340"/>
          <a:stretch>
            <a:fillRect/>
          </a:stretch>
        </p:blipFill>
        <p:spPr>
          <a:xfrm>
            <a:off x="0" y="1311032"/>
            <a:ext cx="9144000" cy="5546968"/>
          </a:xfrm>
        </p:spPr>
      </p:pic>
      <p:pic>
        <p:nvPicPr>
          <p:cNvPr id="4" name="Picture 2" descr="D:\CICP's PC admin1 Doc\CICP Logo\CICP-logo-(no-background).gif"/>
          <p:cNvPicPr>
            <a:picLocks noChangeAspect="1" noChangeArrowheads="1"/>
          </p:cNvPicPr>
          <p:nvPr/>
        </p:nvPicPr>
        <p:blipFill>
          <a:blip r:embed="rId4"/>
          <a:srcRect/>
          <a:stretch>
            <a:fillRect/>
          </a:stretch>
        </p:blipFill>
        <p:spPr bwMode="auto">
          <a:xfrm>
            <a:off x="-29496" y="14749"/>
            <a:ext cx="1967317" cy="1296283"/>
          </a:xfrm>
          <a:prstGeom prst="rect">
            <a:avLst/>
          </a:prstGeom>
          <a:noFill/>
        </p:spPr>
      </p:pic>
      <p:sp>
        <p:nvSpPr>
          <p:cNvPr id="9" name="TextBox 8"/>
          <p:cNvSpPr txBox="1"/>
          <p:nvPr/>
        </p:nvSpPr>
        <p:spPr>
          <a:xfrm>
            <a:off x="1266623" y="1311032"/>
            <a:ext cx="7877377" cy="523220"/>
          </a:xfrm>
          <a:prstGeom prst="rect">
            <a:avLst/>
          </a:prstGeom>
          <a:noFill/>
        </p:spPr>
        <p:txBody>
          <a:bodyPr wrap="none" rtlCol="0">
            <a:spAutoFit/>
          </a:bodyPr>
          <a:lstStyle/>
          <a:p>
            <a:r>
              <a:rPr lang="en-US" sz="2800" dirty="0" smtClean="0">
                <a:solidFill>
                  <a:srgbClr val="FFFF00"/>
                </a:solidFill>
              </a:rPr>
              <a:t>Dissemination of Finding at RUPP 17 December 2015</a:t>
            </a:r>
            <a:endParaRPr lang="en-US" sz="2800" dirty="0">
              <a:solidFill>
                <a:srgbClr val="FFFF00"/>
              </a:solidFill>
            </a:endParaRPr>
          </a:p>
        </p:txBody>
      </p:sp>
    </p:spTree>
    <p:extLst>
      <p:ext uri="{BB962C8B-B14F-4D97-AF65-F5344CB8AC3E}">
        <p14:creationId xmlns:p14="http://schemas.microsoft.com/office/powerpoint/2010/main" val="89006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0"/>
            <a:ext cx="9144001" cy="1475019"/>
          </a:xfrm>
          <a:solidFill>
            <a:srgbClr val="DCE6F2"/>
          </a:solidFill>
        </p:spPr>
        <p:style>
          <a:lnRef idx="2">
            <a:schemeClr val="accent1"/>
          </a:lnRef>
          <a:fillRef idx="1">
            <a:schemeClr val="lt1"/>
          </a:fillRef>
          <a:effectRef idx="0">
            <a:schemeClr val="accent1"/>
          </a:effectRef>
          <a:fontRef idx="minor">
            <a:schemeClr val="dk1"/>
          </a:fontRef>
        </p:style>
        <p:txBody>
          <a:bodyPr>
            <a:normAutofit fontScale="90000"/>
          </a:bodyPr>
          <a:lstStyle/>
          <a:p>
            <a:r>
              <a:rPr lang="km-KH" dirty="0" smtClean="0">
                <a:solidFill>
                  <a:srgbClr val="000090"/>
                </a:solidFill>
                <a:latin typeface="Khmer OS Moul"/>
                <a:cs typeface="Khmer OS Moul"/>
              </a:rPr>
              <a:t>    </a:t>
            </a:r>
            <a:br>
              <a:rPr lang="km-KH" dirty="0" smtClean="0">
                <a:solidFill>
                  <a:srgbClr val="000090"/>
                </a:solidFill>
                <a:latin typeface="Khmer OS Moul"/>
                <a:cs typeface="Khmer OS Moul"/>
              </a:rPr>
            </a:br>
            <a:r>
              <a:rPr lang="km-KH" dirty="0">
                <a:solidFill>
                  <a:srgbClr val="000090"/>
                </a:solidFill>
                <a:latin typeface="Khmer OS Moul"/>
                <a:cs typeface="Khmer OS Moul"/>
              </a:rPr>
              <a:t>ស</a:t>
            </a:r>
            <a:r>
              <a:rPr lang="km-KH" dirty="0" smtClean="0">
                <a:solidFill>
                  <a:srgbClr val="000090"/>
                </a:solidFill>
                <a:latin typeface="Khmer OS Moul"/>
                <a:cs typeface="Khmer OS Moul"/>
              </a:rPr>
              <a:t>ូម</a:t>
            </a:r>
            <a:r>
              <a:rPr lang="km-KH" dirty="0">
                <a:solidFill>
                  <a:srgbClr val="000090"/>
                </a:solidFill>
                <a:latin typeface="Khmer OS Moul"/>
                <a:cs typeface="Khmer OS Moul"/>
              </a:rPr>
              <a:t>អ</a:t>
            </a:r>
            <a:r>
              <a:rPr lang="km-KH" dirty="0" smtClean="0">
                <a:solidFill>
                  <a:srgbClr val="000090"/>
                </a:solidFill>
                <a:latin typeface="Khmer OS Moul"/>
                <a:cs typeface="Khmer OS Moul"/>
              </a:rPr>
              <a:t>គុណ!          </a:t>
            </a:r>
            <a:br>
              <a:rPr lang="km-KH" dirty="0" smtClean="0">
                <a:solidFill>
                  <a:srgbClr val="000090"/>
                </a:solidFill>
                <a:latin typeface="Khmer OS Moul"/>
                <a:cs typeface="Khmer OS Moul"/>
              </a:rPr>
            </a:br>
            <a:endParaRPr lang="en-US" sz="6000" dirty="0">
              <a:latin typeface="Khmer OS Moul"/>
              <a:cs typeface="Khmer OS Moul"/>
            </a:endParaRPr>
          </a:p>
        </p:txBody>
      </p:sp>
      <p:sp>
        <p:nvSpPr>
          <p:cNvPr id="3" name="Subtitle 2"/>
          <p:cNvSpPr>
            <a:spLocks noGrp="1"/>
          </p:cNvSpPr>
          <p:nvPr>
            <p:ph type="subTitle" idx="1"/>
          </p:nvPr>
        </p:nvSpPr>
        <p:spPr>
          <a:xfrm>
            <a:off x="-113663" y="-466239"/>
            <a:ext cx="9030337" cy="5505370"/>
          </a:xfrm>
        </p:spPr>
        <p:txBody>
          <a:bodyPr>
            <a:normAutofit/>
          </a:bodyPr>
          <a:lstStyle/>
          <a:p>
            <a:pPr algn="l">
              <a:defRPr/>
            </a:pPr>
            <a:endParaRPr lang="en-US" sz="2800" b="1" dirty="0" smtClean="0">
              <a:solidFill>
                <a:srgbClr val="000000"/>
              </a:solidFill>
              <a:latin typeface="Book Antiqua"/>
              <a:cs typeface="Book Antiqua"/>
            </a:endParaRPr>
          </a:p>
          <a:p>
            <a:pPr lvl="2" algn="l"/>
            <a:endParaRPr lang="en-US" dirty="0">
              <a:solidFill>
                <a:srgbClr val="000000"/>
              </a:solidFill>
              <a:latin typeface="Book Antiqua"/>
              <a:cs typeface="Book Antiqua"/>
            </a:endParaRPr>
          </a:p>
          <a:p>
            <a:pPr lvl="2" algn="l"/>
            <a:endParaRPr lang="en-US" dirty="0">
              <a:solidFill>
                <a:srgbClr val="000000"/>
              </a:solidFill>
              <a:latin typeface="Book Antiqua"/>
              <a:cs typeface="Book Antiqua"/>
            </a:endParaRPr>
          </a:p>
          <a:p>
            <a:pPr algn="l"/>
            <a:r>
              <a:rPr lang="en-US" dirty="0">
                <a:solidFill>
                  <a:srgbClr val="000000"/>
                </a:solidFill>
                <a:latin typeface="Book Antiqua"/>
                <a:cs typeface="Book Antiqua"/>
              </a:rPr>
              <a:t> </a:t>
            </a:r>
          </a:p>
          <a:p>
            <a:pPr algn="l">
              <a:defRPr/>
            </a:pPr>
            <a:endParaRPr lang="en-US" sz="2800" b="1" spc="-100" dirty="0">
              <a:solidFill>
                <a:srgbClr val="000000"/>
              </a:solidFill>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74125"/>
            <a:ext cx="1967317" cy="1296283"/>
          </a:xfrm>
          <a:prstGeom prst="rect">
            <a:avLst/>
          </a:prstGeom>
          <a:noFill/>
        </p:spPr>
      </p:pic>
      <p:pic>
        <p:nvPicPr>
          <p:cNvPr id="7" name="Picture 6" descr="Screenshot 2016-01-01 15.03.3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475019"/>
            <a:ext cx="3757447" cy="5382981"/>
          </a:xfrm>
          <a:prstGeom prst="rect">
            <a:avLst/>
          </a:prstGeom>
        </p:spPr>
      </p:pic>
      <p:pic>
        <p:nvPicPr>
          <p:cNvPr id="8" name="Picture 7" descr="Screenshot 2016-01-02 20.34.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448" y="1475019"/>
            <a:ext cx="5301452" cy="5382981"/>
          </a:xfrm>
          <a:prstGeom prst="rect">
            <a:avLst/>
          </a:prstGeom>
          <a:noFill/>
        </p:spPr>
      </p:pic>
    </p:spTree>
    <p:extLst>
      <p:ext uri="{BB962C8B-B14F-4D97-AF65-F5344CB8AC3E}">
        <p14:creationId xmlns:p14="http://schemas.microsoft.com/office/powerpoint/2010/main" val="11296686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0"/>
            <a:ext cx="9144001" cy="1475019"/>
          </a:xfrm>
          <a:solidFill>
            <a:srgbClr val="DCE6F2"/>
          </a:solidFill>
        </p:spPr>
        <p:style>
          <a:lnRef idx="2">
            <a:schemeClr val="accent1"/>
          </a:lnRef>
          <a:fillRef idx="1">
            <a:schemeClr val="lt1"/>
          </a:fillRef>
          <a:effectRef idx="0">
            <a:schemeClr val="accent1"/>
          </a:effectRef>
          <a:fontRef idx="minor">
            <a:schemeClr val="dk1"/>
          </a:fontRef>
        </p:style>
        <p:txBody>
          <a:bodyPr>
            <a:normAutofit fontScale="90000"/>
          </a:bodyPr>
          <a:lstStyle/>
          <a:p>
            <a:r>
              <a:rPr lang="km-KH" dirty="0" smtClean="0">
                <a:solidFill>
                  <a:srgbClr val="000090"/>
                </a:solidFill>
                <a:latin typeface="Khmer OS Moul"/>
                <a:cs typeface="Khmer OS Moul"/>
              </a:rPr>
              <a:t>    </a:t>
            </a:r>
            <a:br>
              <a:rPr lang="km-KH" dirty="0" smtClean="0">
                <a:solidFill>
                  <a:srgbClr val="000090"/>
                </a:solidFill>
                <a:latin typeface="Khmer OS Moul"/>
                <a:cs typeface="Khmer OS Moul"/>
              </a:rPr>
            </a:br>
            <a:r>
              <a:rPr lang="km-KH" dirty="0">
                <a:solidFill>
                  <a:srgbClr val="000090"/>
                </a:solidFill>
                <a:latin typeface="Khmer OS Moul"/>
                <a:cs typeface="Khmer OS Moul"/>
              </a:rPr>
              <a:t>ស</a:t>
            </a:r>
            <a:r>
              <a:rPr lang="km-KH" dirty="0" smtClean="0">
                <a:solidFill>
                  <a:srgbClr val="000090"/>
                </a:solidFill>
                <a:latin typeface="Khmer OS Moul"/>
                <a:cs typeface="Khmer OS Moul"/>
              </a:rPr>
              <a:t>ូម</a:t>
            </a:r>
            <a:r>
              <a:rPr lang="km-KH" dirty="0">
                <a:solidFill>
                  <a:srgbClr val="000090"/>
                </a:solidFill>
                <a:latin typeface="Khmer OS Moul"/>
                <a:cs typeface="Khmer OS Moul"/>
              </a:rPr>
              <a:t>អ</a:t>
            </a:r>
            <a:r>
              <a:rPr lang="km-KH" dirty="0" smtClean="0">
                <a:solidFill>
                  <a:srgbClr val="000090"/>
                </a:solidFill>
                <a:latin typeface="Khmer OS Moul"/>
                <a:cs typeface="Khmer OS Moul"/>
              </a:rPr>
              <a:t>គុណ!          </a:t>
            </a:r>
            <a:br>
              <a:rPr lang="km-KH" dirty="0" smtClean="0">
                <a:solidFill>
                  <a:srgbClr val="000090"/>
                </a:solidFill>
                <a:latin typeface="Khmer OS Moul"/>
                <a:cs typeface="Khmer OS Moul"/>
              </a:rPr>
            </a:br>
            <a:endParaRPr lang="en-US" sz="6000" dirty="0">
              <a:latin typeface="Khmer OS Moul"/>
              <a:cs typeface="Khmer OS Moul"/>
            </a:endParaRPr>
          </a:p>
        </p:txBody>
      </p:sp>
      <p:sp>
        <p:nvSpPr>
          <p:cNvPr id="3" name="Subtitle 2"/>
          <p:cNvSpPr>
            <a:spLocks noGrp="1"/>
          </p:cNvSpPr>
          <p:nvPr>
            <p:ph type="subTitle" idx="1"/>
          </p:nvPr>
        </p:nvSpPr>
        <p:spPr>
          <a:xfrm>
            <a:off x="-113663" y="-466239"/>
            <a:ext cx="9030337" cy="5505370"/>
          </a:xfrm>
        </p:spPr>
        <p:txBody>
          <a:bodyPr>
            <a:normAutofit/>
          </a:bodyPr>
          <a:lstStyle/>
          <a:p>
            <a:pPr algn="l">
              <a:defRPr/>
            </a:pPr>
            <a:endParaRPr lang="en-US" sz="2800" b="1" dirty="0" smtClean="0">
              <a:solidFill>
                <a:srgbClr val="000000"/>
              </a:solidFill>
              <a:latin typeface="Book Antiqua"/>
              <a:cs typeface="Book Antiqua"/>
            </a:endParaRPr>
          </a:p>
          <a:p>
            <a:pPr lvl="2" algn="l"/>
            <a:endParaRPr lang="en-US" dirty="0">
              <a:solidFill>
                <a:srgbClr val="000000"/>
              </a:solidFill>
              <a:latin typeface="Book Antiqua"/>
              <a:cs typeface="Book Antiqua"/>
            </a:endParaRPr>
          </a:p>
          <a:p>
            <a:pPr lvl="2" algn="l"/>
            <a:endParaRPr lang="en-US" dirty="0">
              <a:solidFill>
                <a:srgbClr val="000000"/>
              </a:solidFill>
              <a:latin typeface="Book Antiqua"/>
              <a:cs typeface="Book Antiqua"/>
            </a:endParaRPr>
          </a:p>
          <a:p>
            <a:pPr algn="l"/>
            <a:r>
              <a:rPr lang="en-US" dirty="0">
                <a:solidFill>
                  <a:srgbClr val="000000"/>
                </a:solidFill>
                <a:latin typeface="Book Antiqua"/>
                <a:cs typeface="Book Antiqua"/>
              </a:rPr>
              <a:t> </a:t>
            </a:r>
          </a:p>
          <a:p>
            <a:pPr algn="l">
              <a:defRPr/>
            </a:pPr>
            <a:endParaRPr lang="en-US" sz="2800" b="1" spc="-100" dirty="0">
              <a:solidFill>
                <a:srgbClr val="000000"/>
              </a:solidFill>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74125"/>
            <a:ext cx="1967317" cy="1296283"/>
          </a:xfrm>
          <a:prstGeom prst="rect">
            <a:avLst/>
          </a:prstGeom>
          <a:noFill/>
        </p:spPr>
      </p:pic>
      <p:pic>
        <p:nvPicPr>
          <p:cNvPr id="5" name="Picture 4" descr="unnam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475019"/>
            <a:ext cx="9143999" cy="5382981"/>
          </a:xfrm>
          <a:prstGeom prst="rect">
            <a:avLst/>
          </a:prstGeom>
        </p:spPr>
      </p:pic>
      <p:sp>
        <p:nvSpPr>
          <p:cNvPr id="6" name="TextBox 5"/>
          <p:cNvSpPr txBox="1"/>
          <p:nvPr/>
        </p:nvSpPr>
        <p:spPr>
          <a:xfrm>
            <a:off x="1" y="1475019"/>
            <a:ext cx="9158747" cy="523220"/>
          </a:xfrm>
          <a:prstGeom prst="rect">
            <a:avLst/>
          </a:prstGeom>
          <a:solidFill>
            <a:srgbClr val="DBEEF4"/>
          </a:solidFill>
        </p:spPr>
        <p:txBody>
          <a:bodyPr wrap="square" rtlCol="0">
            <a:spAutoFit/>
          </a:bodyPr>
          <a:lstStyle/>
          <a:p>
            <a:r>
              <a:rPr lang="en-US" sz="2800" dirty="0" err="1" smtClean="0">
                <a:solidFill>
                  <a:srgbClr val="FF0000"/>
                </a:solidFill>
                <a:latin typeface="Khmer OS"/>
                <a:cs typeface="Khmer OS"/>
              </a:rPr>
              <a:t>យើងស្វាគមន៍រាល់សំនូរ</a:t>
            </a:r>
            <a:r>
              <a:rPr lang="en-US" sz="2800" dirty="0" smtClean="0">
                <a:solidFill>
                  <a:srgbClr val="FF0000"/>
                </a:solidFill>
                <a:latin typeface="Khmer OS"/>
                <a:cs typeface="Khmer OS"/>
              </a:rPr>
              <a:t> </a:t>
            </a:r>
            <a:r>
              <a:rPr lang="en-US" sz="2800" dirty="0" err="1" smtClean="0">
                <a:solidFill>
                  <a:srgbClr val="FF0000"/>
                </a:solidFill>
                <a:latin typeface="Khmer OS"/>
                <a:cs typeface="Khmer OS"/>
              </a:rPr>
              <a:t>មតិយោបល</a:t>
            </a:r>
            <a:r>
              <a:rPr lang="en-US" sz="2800" dirty="0" smtClean="0">
                <a:solidFill>
                  <a:srgbClr val="FF0000"/>
                </a:solidFill>
                <a:latin typeface="Khmer OS"/>
                <a:cs typeface="Khmer OS"/>
              </a:rPr>
              <a:t>់ </a:t>
            </a:r>
            <a:r>
              <a:rPr lang="en-US" sz="2800" dirty="0" err="1" smtClean="0">
                <a:solidFill>
                  <a:srgbClr val="FF0000"/>
                </a:solidFill>
                <a:latin typeface="Khmer OS"/>
                <a:cs typeface="Khmer OS"/>
              </a:rPr>
              <a:t>និងសំណើផ្សេង</a:t>
            </a:r>
            <a:r>
              <a:rPr lang="en-US" sz="2800" dirty="0" smtClean="0">
                <a:solidFill>
                  <a:srgbClr val="FF0000"/>
                </a:solidFill>
                <a:latin typeface="Khmer OS"/>
                <a:cs typeface="Khmer OS"/>
              </a:rPr>
              <a:t>ៗ</a:t>
            </a:r>
            <a:endParaRPr lang="en-US" sz="2800" dirty="0">
              <a:solidFill>
                <a:srgbClr val="FF0000"/>
              </a:solidFill>
              <a:latin typeface="Khmer OS"/>
              <a:cs typeface="Khmer OS"/>
            </a:endParaRPr>
          </a:p>
        </p:txBody>
      </p:sp>
    </p:spTree>
    <p:extLst>
      <p:ext uri="{BB962C8B-B14F-4D97-AF65-F5344CB8AC3E}">
        <p14:creationId xmlns:p14="http://schemas.microsoft.com/office/powerpoint/2010/main" val="11296686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 y="0"/>
            <a:ext cx="9144001" cy="1475019"/>
          </a:xfrm>
          <a:solidFill>
            <a:srgbClr val="DCE6F2"/>
          </a:solidFill>
        </p:spPr>
        <p:style>
          <a:lnRef idx="2">
            <a:schemeClr val="accent1"/>
          </a:lnRef>
          <a:fillRef idx="1">
            <a:schemeClr val="lt1"/>
          </a:fillRef>
          <a:effectRef idx="0">
            <a:schemeClr val="accent1"/>
          </a:effectRef>
          <a:fontRef idx="minor">
            <a:schemeClr val="dk1"/>
          </a:fontRef>
        </p:style>
        <p:txBody>
          <a:bodyPr>
            <a:normAutofit fontScale="90000"/>
          </a:bodyPr>
          <a:lstStyle/>
          <a:p>
            <a:r>
              <a:rPr lang="km-KH" dirty="0" smtClean="0">
                <a:solidFill>
                  <a:srgbClr val="000090"/>
                </a:solidFill>
                <a:latin typeface="Khmer OS Moul"/>
                <a:cs typeface="Khmer OS Moul"/>
              </a:rPr>
              <a:t>    </a:t>
            </a:r>
            <a:br>
              <a:rPr lang="km-KH" dirty="0" smtClean="0">
                <a:solidFill>
                  <a:srgbClr val="000090"/>
                </a:solidFill>
                <a:latin typeface="Khmer OS Moul"/>
                <a:cs typeface="Khmer OS Moul"/>
              </a:rPr>
            </a:br>
            <a:r>
              <a:rPr lang="km-KH" dirty="0">
                <a:solidFill>
                  <a:srgbClr val="000090"/>
                </a:solidFill>
                <a:latin typeface="Khmer OS Moul"/>
                <a:cs typeface="Khmer OS Moul"/>
              </a:rPr>
              <a:t>ស</a:t>
            </a:r>
            <a:r>
              <a:rPr lang="km-KH" dirty="0" smtClean="0">
                <a:solidFill>
                  <a:srgbClr val="000090"/>
                </a:solidFill>
                <a:latin typeface="Khmer OS Moul"/>
                <a:cs typeface="Khmer OS Moul"/>
              </a:rPr>
              <a:t>ូមអគុណ!          </a:t>
            </a:r>
            <a:br>
              <a:rPr lang="km-KH" dirty="0" smtClean="0">
                <a:solidFill>
                  <a:srgbClr val="000090"/>
                </a:solidFill>
                <a:latin typeface="Khmer OS Moul"/>
                <a:cs typeface="Khmer OS Moul"/>
              </a:rPr>
            </a:br>
            <a:endParaRPr lang="en-US" sz="6000" dirty="0">
              <a:latin typeface="Khmer OS Moul"/>
              <a:cs typeface="Khmer OS Moul"/>
            </a:endParaRPr>
          </a:p>
        </p:txBody>
      </p:sp>
      <p:sp>
        <p:nvSpPr>
          <p:cNvPr id="3" name="Subtitle 2"/>
          <p:cNvSpPr>
            <a:spLocks noGrp="1"/>
          </p:cNvSpPr>
          <p:nvPr>
            <p:ph type="subTitle" idx="1"/>
          </p:nvPr>
        </p:nvSpPr>
        <p:spPr>
          <a:xfrm>
            <a:off x="-113663" y="-466239"/>
            <a:ext cx="9030337" cy="5505370"/>
          </a:xfrm>
        </p:spPr>
        <p:txBody>
          <a:bodyPr>
            <a:normAutofit/>
          </a:bodyPr>
          <a:lstStyle/>
          <a:p>
            <a:pPr algn="l">
              <a:defRPr/>
            </a:pPr>
            <a:endParaRPr lang="en-US" sz="2800" b="1" dirty="0" smtClean="0">
              <a:solidFill>
                <a:srgbClr val="000000"/>
              </a:solidFill>
              <a:latin typeface="Book Antiqua"/>
              <a:cs typeface="Book Antiqua"/>
            </a:endParaRPr>
          </a:p>
          <a:p>
            <a:pPr lvl="2" algn="l"/>
            <a:endParaRPr lang="en-US" dirty="0">
              <a:solidFill>
                <a:srgbClr val="000000"/>
              </a:solidFill>
              <a:latin typeface="Book Antiqua"/>
              <a:cs typeface="Book Antiqua"/>
            </a:endParaRPr>
          </a:p>
          <a:p>
            <a:pPr lvl="2" algn="l"/>
            <a:endParaRPr lang="en-US" dirty="0">
              <a:solidFill>
                <a:srgbClr val="000000"/>
              </a:solidFill>
              <a:latin typeface="Book Antiqua"/>
              <a:cs typeface="Book Antiqua"/>
            </a:endParaRPr>
          </a:p>
          <a:p>
            <a:pPr algn="l"/>
            <a:r>
              <a:rPr lang="en-US" dirty="0">
                <a:solidFill>
                  <a:srgbClr val="000000"/>
                </a:solidFill>
                <a:latin typeface="Book Antiqua"/>
                <a:cs typeface="Book Antiqua"/>
              </a:rPr>
              <a:t> </a:t>
            </a:r>
          </a:p>
          <a:p>
            <a:pPr algn="l">
              <a:defRPr/>
            </a:pPr>
            <a:endParaRPr lang="en-US" sz="2800" b="1" spc="-100" dirty="0">
              <a:solidFill>
                <a:srgbClr val="000000"/>
              </a:solidFill>
              <a:latin typeface="Book Antiqua"/>
              <a:cs typeface="Book Antiqua"/>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74125"/>
            <a:ext cx="1967317" cy="1296283"/>
          </a:xfrm>
          <a:prstGeom prst="rect">
            <a:avLst/>
          </a:prstGeom>
          <a:noFill/>
        </p:spPr>
      </p:pic>
      <p:pic>
        <p:nvPicPr>
          <p:cNvPr id="7" name="Picture 6" descr="Book 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5678"/>
            <a:ext cx="9143999" cy="5332322"/>
          </a:xfrm>
          <a:prstGeom prst="rect">
            <a:avLst/>
          </a:prstGeom>
        </p:spPr>
      </p:pic>
    </p:spTree>
    <p:extLst>
      <p:ext uri="{BB962C8B-B14F-4D97-AF65-F5344CB8AC3E}">
        <p14:creationId xmlns:p14="http://schemas.microsoft.com/office/powerpoint/2010/main" val="2060262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49"/>
            <a:ext cx="9144000" cy="1296283"/>
          </a:xfrm>
          <a:solidFill>
            <a:srgbClr val="C6D9F1"/>
          </a:solidFill>
          <a:ln>
            <a:solidFill>
              <a:srgbClr val="4F81BD"/>
            </a:solidFill>
          </a:ln>
        </p:spPr>
        <p:style>
          <a:lnRef idx="2">
            <a:schemeClr val="accent1"/>
          </a:lnRef>
          <a:fillRef idx="1">
            <a:schemeClr val="lt1"/>
          </a:fillRef>
          <a:effectRef idx="0">
            <a:schemeClr val="accent1"/>
          </a:effectRef>
          <a:fontRef idx="minor">
            <a:schemeClr val="dk1"/>
          </a:fontRef>
        </p:style>
        <p:txBody>
          <a:bodyPr>
            <a:normAutofit fontScale="90000"/>
          </a:bodyPr>
          <a:lstStyle/>
          <a:p>
            <a:pPr algn="r"/>
            <a:r>
              <a:rPr lang="km-KH" sz="2700" dirty="0" smtClean="0">
                <a:solidFill>
                  <a:srgbClr val="000090"/>
                </a:solidFill>
                <a:latin typeface="Khmer OS Muol Pali" panose="02000500000000020004" pitchFamily="2" charset="0"/>
                <a:cs typeface="Khmer OS Muol Pali" panose="02000500000000020004" pitchFamily="2" charset="0"/>
              </a:rPr>
              <a:t> </a:t>
            </a:r>
            <a:br>
              <a:rPr lang="km-KH" sz="2700" dirty="0" smtClean="0">
                <a:solidFill>
                  <a:srgbClr val="000090"/>
                </a:solidFill>
                <a:latin typeface="Khmer OS Muol Pali" panose="02000500000000020004" pitchFamily="2" charset="0"/>
                <a:cs typeface="Khmer OS Muol Pali" panose="02000500000000020004" pitchFamily="2" charset="0"/>
              </a:rPr>
            </a:br>
            <a:r>
              <a:rPr lang="km-KH" sz="2700" dirty="0">
                <a:solidFill>
                  <a:srgbClr val="000090"/>
                </a:solidFill>
                <a:latin typeface="Khmer OS Muol Pali" panose="02000500000000020004" pitchFamily="2" charset="0"/>
                <a:cs typeface="Khmer OS Muol Pali" panose="02000500000000020004" pitchFamily="2" charset="0"/>
              </a:rPr>
              <a:t/>
            </a:r>
            <a:br>
              <a:rPr lang="km-KH" sz="2700" dirty="0">
                <a:solidFill>
                  <a:srgbClr val="000090"/>
                </a:solidFill>
                <a:latin typeface="Khmer OS Muol Pali" panose="02000500000000020004" pitchFamily="2" charset="0"/>
                <a:cs typeface="Khmer OS Muol Pali" panose="02000500000000020004" pitchFamily="2" charset="0"/>
              </a:rPr>
            </a:br>
            <a:r>
              <a:rPr lang="km-KH" sz="2700" dirty="0" smtClean="0">
                <a:solidFill>
                  <a:srgbClr val="000090"/>
                </a:solidFill>
                <a:latin typeface="Khmer OS Muol Pali" panose="02000500000000020004" pitchFamily="2" charset="0"/>
                <a:cs typeface="Khmer OS Muol Pali" panose="02000500000000020004" pitchFamily="2" charset="0"/>
              </a:rPr>
              <a:t>                      </a:t>
            </a:r>
            <a:r>
              <a:rPr lang="km-KH" sz="2200" dirty="0" smtClean="0">
                <a:solidFill>
                  <a:srgbClr val="000090"/>
                </a:solidFill>
                <a:latin typeface="Khmer OS Moul"/>
                <a:cs typeface="Khmer OS Moul"/>
              </a:rPr>
              <a:t>      </a:t>
            </a:r>
            <a:r>
              <a:rPr lang="en-US" sz="2200" dirty="0" smtClean="0">
                <a:solidFill>
                  <a:srgbClr val="000090"/>
                </a:solidFill>
                <a:latin typeface="Khmer OS Moul"/>
                <a:cs typeface="Khmer OS Moul"/>
              </a:rPr>
              <a:t/>
            </a:r>
            <a:br>
              <a:rPr lang="en-US" sz="2200" dirty="0" smtClean="0">
                <a:solidFill>
                  <a:srgbClr val="000090"/>
                </a:solidFill>
                <a:latin typeface="Khmer OS Moul"/>
                <a:cs typeface="Khmer OS Moul"/>
              </a:rPr>
            </a:br>
            <a:r>
              <a:rPr lang="km-KH" sz="2200" dirty="0">
                <a:solidFill>
                  <a:srgbClr val="000090"/>
                </a:solidFill>
                <a:latin typeface="Khmer OS Muol Light" panose="02000500000000020004" pitchFamily="2" charset="0"/>
                <a:cs typeface="Khmer OS Muol Light" panose="02000500000000020004" pitchFamily="2" charset="0"/>
              </a:rPr>
              <a:t>វ</a:t>
            </a:r>
            <a:r>
              <a:rPr lang="km-KH" sz="2200" dirty="0" smtClean="0">
                <a:solidFill>
                  <a:srgbClr val="000090"/>
                </a:solidFill>
                <a:latin typeface="Khmer OS Muol Light" panose="02000500000000020004" pitchFamily="2" charset="0"/>
                <a:cs typeface="Khmer OS Muol Light" panose="02000500000000020004" pitchFamily="2" charset="0"/>
              </a:rPr>
              <a:t>ិទ្យាស្ថានខ្មែរ សំរាប់សហប្រតិបត្តិការ និងសន្តិភាព</a:t>
            </a:r>
            <a:r>
              <a:rPr lang="km-KH" sz="2700" dirty="0" smtClean="0">
                <a:solidFill>
                  <a:srgbClr val="000090"/>
                </a:solidFill>
                <a:latin typeface="Khmer OS Muol Light" panose="02000500000000020004" pitchFamily="2" charset="0"/>
                <a:cs typeface="Khmer OS Muol Light" panose="02000500000000020004" pitchFamily="2" charset="0"/>
              </a:rPr>
              <a:t/>
            </a:r>
            <a:br>
              <a:rPr lang="km-KH" sz="2700" dirty="0" smtClean="0">
                <a:solidFill>
                  <a:srgbClr val="000090"/>
                </a:solidFill>
                <a:latin typeface="Khmer OS Muol Light" panose="02000500000000020004" pitchFamily="2" charset="0"/>
                <a:cs typeface="Khmer OS Muol Light" panose="02000500000000020004" pitchFamily="2" charset="0"/>
              </a:rPr>
            </a:br>
            <a:r>
              <a:rPr lang="km-KH" sz="2700" dirty="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Book Antiqua" panose="02040602050305030304" pitchFamily="18" charset="0"/>
                <a:cs typeface="Khmer OS Muol Pali" panose="02000500000000020004" pitchFamily="2" charset="0"/>
              </a:rPr>
              <a:t>Cambodian Institute for Cooperation and Peace</a:t>
            </a:r>
            <a: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endParaRPr lang="en-US" dirty="0"/>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29496" y="14749"/>
            <a:ext cx="1967317" cy="1296283"/>
          </a:xfrm>
          <a:prstGeom prst="rect">
            <a:avLst/>
          </a:prstGeom>
          <a:noFill/>
        </p:spPr>
      </p:pic>
      <p:pic>
        <p:nvPicPr>
          <p:cNvPr id="15" name="Content Placeholder 1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11032"/>
            <a:ext cx="9144000" cy="5546968"/>
          </a:xfrm>
        </p:spPr>
      </p:pic>
      <p:sp>
        <p:nvSpPr>
          <p:cNvPr id="16" name="TextBox 15"/>
          <p:cNvSpPr txBox="1"/>
          <p:nvPr/>
        </p:nvSpPr>
        <p:spPr>
          <a:xfrm>
            <a:off x="1506769" y="6205922"/>
            <a:ext cx="7401257" cy="523220"/>
          </a:xfrm>
          <a:prstGeom prst="rect">
            <a:avLst/>
          </a:prstGeom>
          <a:noFill/>
        </p:spPr>
        <p:txBody>
          <a:bodyPr wrap="none" rtlCol="0">
            <a:spAutoFit/>
          </a:bodyPr>
          <a:lstStyle/>
          <a:p>
            <a:r>
              <a:rPr lang="en-US" sz="2800" dirty="0" smtClean="0">
                <a:solidFill>
                  <a:srgbClr val="FFFF00"/>
                </a:solidFill>
              </a:rPr>
              <a:t>Dissemination of Finding at UBB 04 January 2016</a:t>
            </a:r>
            <a:endParaRPr lang="en-US" sz="2800" dirty="0">
              <a:solidFill>
                <a:srgbClr val="FFFF00"/>
              </a:solidFill>
            </a:endParaRPr>
          </a:p>
        </p:txBody>
      </p:sp>
    </p:spTree>
    <p:extLst>
      <p:ext uri="{BB962C8B-B14F-4D97-AF65-F5344CB8AC3E}">
        <p14:creationId xmlns:p14="http://schemas.microsoft.com/office/powerpoint/2010/main" val="4168842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49"/>
            <a:ext cx="9144000" cy="1296283"/>
          </a:xfrm>
          <a:solidFill>
            <a:srgbClr val="C6D9F1"/>
          </a:solidFill>
          <a:ln>
            <a:solidFill>
              <a:srgbClr val="4F81BD"/>
            </a:solidFill>
          </a:ln>
        </p:spPr>
        <p:style>
          <a:lnRef idx="2">
            <a:schemeClr val="accent1"/>
          </a:lnRef>
          <a:fillRef idx="1">
            <a:schemeClr val="lt1"/>
          </a:fillRef>
          <a:effectRef idx="0">
            <a:schemeClr val="accent1"/>
          </a:effectRef>
          <a:fontRef idx="minor">
            <a:schemeClr val="dk1"/>
          </a:fontRef>
        </p:style>
        <p:txBody>
          <a:bodyPr>
            <a:normAutofit fontScale="90000"/>
          </a:bodyPr>
          <a:lstStyle/>
          <a:p>
            <a:pPr algn="r"/>
            <a:r>
              <a:rPr lang="km-KH" sz="2700" dirty="0" smtClean="0">
                <a:solidFill>
                  <a:srgbClr val="000090"/>
                </a:solidFill>
                <a:latin typeface="Khmer OS Muol Pali" panose="02000500000000020004" pitchFamily="2" charset="0"/>
                <a:cs typeface="Khmer OS Muol Pali" panose="02000500000000020004" pitchFamily="2" charset="0"/>
              </a:rPr>
              <a:t> </a:t>
            </a:r>
            <a:br>
              <a:rPr lang="km-KH" sz="2700" dirty="0" smtClean="0">
                <a:solidFill>
                  <a:srgbClr val="000090"/>
                </a:solidFill>
                <a:latin typeface="Khmer OS Muol Pali" panose="02000500000000020004" pitchFamily="2" charset="0"/>
                <a:cs typeface="Khmer OS Muol Pali" panose="02000500000000020004" pitchFamily="2" charset="0"/>
              </a:rPr>
            </a:br>
            <a:r>
              <a:rPr lang="km-KH" sz="2700" dirty="0">
                <a:solidFill>
                  <a:srgbClr val="000090"/>
                </a:solidFill>
                <a:latin typeface="Khmer OS Muol Pali" panose="02000500000000020004" pitchFamily="2" charset="0"/>
                <a:cs typeface="Khmer OS Muol Pali" panose="02000500000000020004" pitchFamily="2" charset="0"/>
              </a:rPr>
              <a:t/>
            </a:r>
            <a:br>
              <a:rPr lang="km-KH" sz="2700" dirty="0">
                <a:solidFill>
                  <a:srgbClr val="000090"/>
                </a:solidFill>
                <a:latin typeface="Khmer OS Muol Pali" panose="02000500000000020004" pitchFamily="2" charset="0"/>
                <a:cs typeface="Khmer OS Muol Pali" panose="02000500000000020004" pitchFamily="2" charset="0"/>
              </a:rPr>
            </a:br>
            <a:r>
              <a:rPr lang="km-KH" sz="2700" dirty="0" smtClean="0">
                <a:solidFill>
                  <a:srgbClr val="000090"/>
                </a:solidFill>
                <a:latin typeface="Khmer OS Muol Pali" panose="02000500000000020004" pitchFamily="2" charset="0"/>
                <a:cs typeface="Khmer OS Muol Pali" panose="02000500000000020004" pitchFamily="2" charset="0"/>
              </a:rPr>
              <a:t>                      </a:t>
            </a:r>
            <a:r>
              <a:rPr lang="km-KH" sz="2200" dirty="0" smtClean="0">
                <a:solidFill>
                  <a:srgbClr val="000090"/>
                </a:solidFill>
                <a:latin typeface="Khmer OS Moul"/>
                <a:cs typeface="Khmer OS Moul"/>
              </a:rPr>
              <a:t>      </a:t>
            </a:r>
            <a:r>
              <a:rPr lang="en-US" sz="2200" dirty="0" smtClean="0">
                <a:solidFill>
                  <a:srgbClr val="000090"/>
                </a:solidFill>
                <a:latin typeface="Khmer OS Moul"/>
                <a:cs typeface="Khmer OS Moul"/>
              </a:rPr>
              <a:t/>
            </a:r>
            <a:br>
              <a:rPr lang="en-US" sz="2200" dirty="0" smtClean="0">
                <a:solidFill>
                  <a:srgbClr val="000090"/>
                </a:solidFill>
                <a:latin typeface="Khmer OS Moul"/>
                <a:cs typeface="Khmer OS Moul"/>
              </a:rPr>
            </a:br>
            <a:r>
              <a:rPr lang="km-KH" sz="2200" dirty="0">
                <a:solidFill>
                  <a:srgbClr val="000090"/>
                </a:solidFill>
                <a:latin typeface="Khmer OS Muol Light" panose="02000500000000020004" pitchFamily="2" charset="0"/>
                <a:cs typeface="Khmer OS Muol Light" panose="02000500000000020004" pitchFamily="2" charset="0"/>
              </a:rPr>
              <a:t>វ</a:t>
            </a:r>
            <a:r>
              <a:rPr lang="km-KH" sz="2200" dirty="0" smtClean="0">
                <a:solidFill>
                  <a:srgbClr val="000090"/>
                </a:solidFill>
                <a:latin typeface="Khmer OS Muol Light" panose="02000500000000020004" pitchFamily="2" charset="0"/>
                <a:cs typeface="Khmer OS Muol Light" panose="02000500000000020004" pitchFamily="2" charset="0"/>
              </a:rPr>
              <a:t>ិទ្យាស្ថានខ្មែរ សំរាប់សហប្រតិបត្តិការ និងសន្តិភាព</a:t>
            </a:r>
            <a:r>
              <a:rPr lang="km-KH" sz="2700" dirty="0" smtClean="0">
                <a:solidFill>
                  <a:srgbClr val="000090"/>
                </a:solidFill>
                <a:latin typeface="Khmer OS Muol Light" panose="02000500000000020004" pitchFamily="2" charset="0"/>
                <a:cs typeface="Khmer OS Muol Light" panose="02000500000000020004" pitchFamily="2" charset="0"/>
              </a:rPr>
              <a:t/>
            </a:r>
            <a:br>
              <a:rPr lang="km-KH" sz="2700" dirty="0" smtClean="0">
                <a:solidFill>
                  <a:srgbClr val="000090"/>
                </a:solidFill>
                <a:latin typeface="Khmer OS Muol Light" panose="02000500000000020004" pitchFamily="2" charset="0"/>
                <a:cs typeface="Khmer OS Muol Light" panose="02000500000000020004" pitchFamily="2" charset="0"/>
              </a:rPr>
            </a:br>
            <a:r>
              <a:rPr lang="km-KH" sz="2700" dirty="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Book Antiqua" panose="02040602050305030304" pitchFamily="18" charset="0"/>
                <a:cs typeface="Khmer OS Muol Pali" panose="02000500000000020004" pitchFamily="2" charset="0"/>
              </a:rPr>
              <a:t>Cambodian Institute for Cooperation and Peace</a:t>
            </a:r>
            <a: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endParaRPr lang="en-US" dirty="0"/>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29496" y="14749"/>
            <a:ext cx="1967317" cy="1296283"/>
          </a:xfrm>
          <a:prstGeom prst="rect">
            <a:avLst/>
          </a:prstGeom>
          <a:noFill/>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1311032"/>
            <a:ext cx="9142413" cy="5546968"/>
          </a:xfrm>
        </p:spPr>
      </p:pic>
      <p:sp>
        <p:nvSpPr>
          <p:cNvPr id="8" name="TextBox 7"/>
          <p:cNvSpPr txBox="1"/>
          <p:nvPr/>
        </p:nvSpPr>
        <p:spPr>
          <a:xfrm>
            <a:off x="954162" y="1488800"/>
            <a:ext cx="7426905" cy="523220"/>
          </a:xfrm>
          <a:prstGeom prst="rect">
            <a:avLst/>
          </a:prstGeom>
          <a:noFill/>
        </p:spPr>
        <p:txBody>
          <a:bodyPr wrap="none" rtlCol="0">
            <a:spAutoFit/>
          </a:bodyPr>
          <a:lstStyle/>
          <a:p>
            <a:r>
              <a:rPr lang="en-US" sz="2800" dirty="0" smtClean="0">
                <a:solidFill>
                  <a:srgbClr val="FFFF00"/>
                </a:solidFill>
              </a:rPr>
              <a:t>Dissemination of Finding at MCU 0</a:t>
            </a:r>
            <a:r>
              <a:rPr lang="en-US" sz="2800" dirty="0">
                <a:solidFill>
                  <a:srgbClr val="FFFF00"/>
                </a:solidFill>
              </a:rPr>
              <a:t>5</a:t>
            </a:r>
            <a:r>
              <a:rPr lang="en-US" sz="2800" dirty="0" smtClean="0">
                <a:solidFill>
                  <a:srgbClr val="FFFF00"/>
                </a:solidFill>
              </a:rPr>
              <a:t> January 2016</a:t>
            </a:r>
            <a:endParaRPr lang="en-US" sz="2800" dirty="0">
              <a:solidFill>
                <a:srgbClr val="FFFF00"/>
              </a:solidFill>
            </a:endParaRPr>
          </a:p>
        </p:txBody>
      </p:sp>
    </p:spTree>
    <p:extLst>
      <p:ext uri="{BB962C8B-B14F-4D97-AF65-F5344CB8AC3E}">
        <p14:creationId xmlns:p14="http://schemas.microsoft.com/office/powerpoint/2010/main" val="3999161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49"/>
            <a:ext cx="9144000" cy="1296283"/>
          </a:xfrm>
          <a:solidFill>
            <a:srgbClr val="C6D9F1"/>
          </a:solidFill>
          <a:ln>
            <a:solidFill>
              <a:srgbClr val="4F81BD"/>
            </a:solidFill>
          </a:ln>
        </p:spPr>
        <p:style>
          <a:lnRef idx="2">
            <a:schemeClr val="accent1"/>
          </a:lnRef>
          <a:fillRef idx="1">
            <a:schemeClr val="lt1"/>
          </a:fillRef>
          <a:effectRef idx="0">
            <a:schemeClr val="accent1"/>
          </a:effectRef>
          <a:fontRef idx="minor">
            <a:schemeClr val="dk1"/>
          </a:fontRef>
        </p:style>
        <p:txBody>
          <a:bodyPr>
            <a:normAutofit fontScale="90000"/>
          </a:bodyPr>
          <a:lstStyle/>
          <a:p>
            <a:pPr algn="r"/>
            <a:r>
              <a:rPr lang="km-KH" sz="2700" dirty="0" smtClean="0">
                <a:solidFill>
                  <a:srgbClr val="000090"/>
                </a:solidFill>
                <a:latin typeface="Khmer OS Muol Pali" panose="02000500000000020004" pitchFamily="2" charset="0"/>
                <a:cs typeface="Khmer OS Muol Pali" panose="02000500000000020004" pitchFamily="2" charset="0"/>
              </a:rPr>
              <a:t> </a:t>
            </a:r>
            <a:br>
              <a:rPr lang="km-KH" sz="2700" dirty="0" smtClean="0">
                <a:solidFill>
                  <a:srgbClr val="000090"/>
                </a:solidFill>
                <a:latin typeface="Khmer OS Muol Pali" panose="02000500000000020004" pitchFamily="2" charset="0"/>
                <a:cs typeface="Khmer OS Muol Pali" panose="02000500000000020004" pitchFamily="2" charset="0"/>
              </a:rPr>
            </a:br>
            <a:r>
              <a:rPr lang="km-KH" sz="2700" dirty="0">
                <a:solidFill>
                  <a:srgbClr val="000090"/>
                </a:solidFill>
                <a:latin typeface="Khmer OS Muol Pali" panose="02000500000000020004" pitchFamily="2" charset="0"/>
                <a:cs typeface="Khmer OS Muol Pali" panose="02000500000000020004" pitchFamily="2" charset="0"/>
              </a:rPr>
              <a:t/>
            </a:r>
            <a:br>
              <a:rPr lang="km-KH" sz="2700" dirty="0">
                <a:solidFill>
                  <a:srgbClr val="000090"/>
                </a:solidFill>
                <a:latin typeface="Khmer OS Muol Pali" panose="02000500000000020004" pitchFamily="2" charset="0"/>
                <a:cs typeface="Khmer OS Muol Pali" panose="02000500000000020004" pitchFamily="2" charset="0"/>
              </a:rPr>
            </a:br>
            <a:r>
              <a:rPr lang="km-KH" sz="2700" dirty="0" smtClean="0">
                <a:solidFill>
                  <a:srgbClr val="000090"/>
                </a:solidFill>
                <a:latin typeface="Khmer OS Muol Pali" panose="02000500000000020004" pitchFamily="2" charset="0"/>
                <a:cs typeface="Khmer OS Muol Pali" panose="02000500000000020004" pitchFamily="2" charset="0"/>
              </a:rPr>
              <a:t>                      </a:t>
            </a:r>
            <a:r>
              <a:rPr lang="km-KH" sz="2200" dirty="0" smtClean="0">
                <a:solidFill>
                  <a:srgbClr val="000090"/>
                </a:solidFill>
                <a:latin typeface="Khmer OS Moul"/>
                <a:cs typeface="Khmer OS Moul"/>
              </a:rPr>
              <a:t>      </a:t>
            </a:r>
            <a:r>
              <a:rPr lang="en-US" sz="2200" dirty="0" smtClean="0">
                <a:solidFill>
                  <a:srgbClr val="000090"/>
                </a:solidFill>
                <a:latin typeface="Khmer OS Moul"/>
                <a:cs typeface="Khmer OS Moul"/>
              </a:rPr>
              <a:t/>
            </a:r>
            <a:br>
              <a:rPr lang="en-US" sz="2200" dirty="0" smtClean="0">
                <a:solidFill>
                  <a:srgbClr val="000090"/>
                </a:solidFill>
                <a:latin typeface="Khmer OS Moul"/>
                <a:cs typeface="Khmer OS Moul"/>
              </a:rPr>
            </a:br>
            <a:r>
              <a:rPr lang="km-KH" sz="2200" dirty="0">
                <a:solidFill>
                  <a:srgbClr val="000090"/>
                </a:solidFill>
                <a:latin typeface="Khmer OS Muol Light" panose="02000500000000020004" pitchFamily="2" charset="0"/>
                <a:cs typeface="Khmer OS Muol Light" panose="02000500000000020004" pitchFamily="2" charset="0"/>
              </a:rPr>
              <a:t>វ</a:t>
            </a:r>
            <a:r>
              <a:rPr lang="km-KH" sz="2200" dirty="0" smtClean="0">
                <a:solidFill>
                  <a:srgbClr val="000090"/>
                </a:solidFill>
                <a:latin typeface="Khmer OS Muol Light" panose="02000500000000020004" pitchFamily="2" charset="0"/>
                <a:cs typeface="Khmer OS Muol Light" panose="02000500000000020004" pitchFamily="2" charset="0"/>
              </a:rPr>
              <a:t>ិទ្យាស្ថានខ្មែរ សំរាប់សហប្រតិបត្តិការ និងសន្តិភាព</a:t>
            </a:r>
            <a:r>
              <a:rPr lang="km-KH" sz="2700" dirty="0" smtClean="0">
                <a:solidFill>
                  <a:srgbClr val="000090"/>
                </a:solidFill>
                <a:latin typeface="Khmer OS Muol Light" panose="02000500000000020004" pitchFamily="2" charset="0"/>
                <a:cs typeface="Khmer OS Muol Light" panose="02000500000000020004" pitchFamily="2" charset="0"/>
              </a:rPr>
              <a:t/>
            </a:r>
            <a:br>
              <a:rPr lang="km-KH" sz="2700" dirty="0" smtClean="0">
                <a:solidFill>
                  <a:srgbClr val="000090"/>
                </a:solidFill>
                <a:latin typeface="Khmer OS Muol Light" panose="02000500000000020004" pitchFamily="2" charset="0"/>
                <a:cs typeface="Khmer OS Muol Light" panose="02000500000000020004" pitchFamily="2" charset="0"/>
              </a:rPr>
            </a:br>
            <a:r>
              <a:rPr lang="km-KH" sz="2700" dirty="0">
                <a:solidFill>
                  <a:srgbClr val="000090"/>
                </a:solidFill>
                <a:latin typeface="Khmer OS Muol Light" panose="02000500000000020004" pitchFamily="2" charset="0"/>
                <a:cs typeface="Khmer OS Muol Light" panose="02000500000000020004" pitchFamily="2" charset="0"/>
              </a:rPr>
              <a:t> </a:t>
            </a:r>
            <a:r>
              <a:rPr lang="km-KH" sz="2700" dirty="0" smtClean="0">
                <a:solidFill>
                  <a:srgbClr val="000090"/>
                </a:solidFill>
                <a:latin typeface="Book Antiqua" panose="02040602050305030304" pitchFamily="18" charset="0"/>
                <a:cs typeface="Khmer OS Muol Pali" panose="02000500000000020004" pitchFamily="2" charset="0"/>
              </a:rPr>
              <a:t>Cambodian Institute for Cooperation and Peace</a:t>
            </a:r>
            <a: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sz="2700"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t/>
            </a:r>
            <a:br>
              <a:rPr kumimoji="0" lang="km-KH" b="0" i="0" u="none" strike="noStrike" cap="none" normalizeH="0" dirty="0" smtClean="0">
                <a:ln>
                  <a:noFill/>
                </a:ln>
                <a:solidFill>
                  <a:srgbClr val="000090"/>
                </a:solidFill>
                <a:effectLst/>
                <a:latin typeface="Khmer OS Muol Pali" panose="02000500000000020004" pitchFamily="2" charset="0"/>
                <a:cs typeface="Khmer OS Muol Pali" panose="02000500000000020004" pitchFamily="2" charset="0"/>
              </a:rPr>
            </a:br>
            <a:endParaRPr lang="en-US" dirty="0"/>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29496" y="14749"/>
            <a:ext cx="1967317" cy="1296283"/>
          </a:xfrm>
          <a:prstGeom prst="rect">
            <a:avLst/>
          </a:prstGeom>
          <a:noFill/>
        </p:spPr>
      </p:pic>
      <p:pic>
        <p:nvPicPr>
          <p:cNvPr id="7" name="Content Placeholder 6" descr="IMG_6946.jpg"/>
          <p:cNvPicPr>
            <a:picLocks noGrp="1" noChangeAspect="1"/>
          </p:cNvPicPr>
          <p:nvPr>
            <p:ph idx="1"/>
          </p:nvPr>
        </p:nvPicPr>
        <p:blipFill rotWithShape="1">
          <a:blip r:embed="rId4">
            <a:extLst>
              <a:ext uri="{28A0092B-C50C-407E-A947-70E740481C1C}">
                <a14:useLocalDpi xmlns:a14="http://schemas.microsoft.com/office/drawing/2010/main" val="0"/>
              </a:ext>
            </a:extLst>
          </a:blip>
          <a:srcRect l="-46536" r="-46536"/>
          <a:stretch/>
        </p:blipFill>
        <p:spPr>
          <a:xfrm>
            <a:off x="-29496" y="1311274"/>
            <a:ext cx="9173496" cy="5546725"/>
          </a:xfrm>
          <a:solidFill>
            <a:srgbClr val="DCE6F2"/>
          </a:solidFill>
        </p:spPr>
      </p:pic>
    </p:spTree>
    <p:extLst>
      <p:ext uri="{BB962C8B-B14F-4D97-AF65-F5344CB8AC3E}">
        <p14:creationId xmlns:p14="http://schemas.microsoft.com/office/powerpoint/2010/main" val="2658222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
            <a:ext cx="9281180" cy="1248800"/>
          </a:xfr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a:normAutofit/>
          </a:bodyPr>
          <a:lstStyle/>
          <a:p>
            <a:r>
              <a:rPr lang="en-US" sz="4800" dirty="0" smtClean="0">
                <a:solidFill>
                  <a:srgbClr val="000090"/>
                </a:solidFill>
                <a:latin typeface="Book Antiqua"/>
                <a:cs typeface="Book Antiqua"/>
              </a:rPr>
              <a:t>CICP </a:t>
            </a:r>
            <a:r>
              <a:rPr lang="en-US" sz="4000" dirty="0" err="1" smtClean="0">
                <a:solidFill>
                  <a:srgbClr val="000090"/>
                </a:solidFill>
                <a:latin typeface="Khmer OS Muol Light" panose="02000500000000020004" pitchFamily="2" charset="0"/>
                <a:cs typeface="Khmer OS Muol Light" panose="02000500000000020004" pitchFamily="2" charset="0"/>
              </a:rPr>
              <a:t>និង</a:t>
            </a:r>
            <a:r>
              <a:rPr lang="en-US" sz="4800" dirty="0" smtClean="0">
                <a:solidFill>
                  <a:srgbClr val="000090"/>
                </a:solidFill>
                <a:latin typeface="Book Antiqua"/>
                <a:cs typeface="Book Antiqua"/>
              </a:rPr>
              <a:t> GDN</a:t>
            </a:r>
            <a:endParaRPr lang="en-US" sz="8000" dirty="0">
              <a:latin typeface="Book Antiqua"/>
              <a:cs typeface="Book Antiqua"/>
            </a:endParaRPr>
          </a:p>
        </p:txBody>
      </p:sp>
      <p:sp>
        <p:nvSpPr>
          <p:cNvPr id="3" name="Subtitle 2"/>
          <p:cNvSpPr>
            <a:spLocks noGrp="1"/>
          </p:cNvSpPr>
          <p:nvPr>
            <p:ph type="subTitle" idx="1"/>
          </p:nvPr>
        </p:nvSpPr>
        <p:spPr>
          <a:xfrm>
            <a:off x="0" y="1248802"/>
            <a:ext cx="9281180" cy="5697686"/>
          </a:xfrm>
          <a:solidFill>
            <a:srgbClr val="DBEEF4"/>
          </a:solidFill>
        </p:spPr>
        <p:txBody>
          <a:bodyPr>
            <a:noAutofit/>
          </a:bodyPr>
          <a:lstStyle/>
          <a:p>
            <a:pPr marL="342900" indent="-342900" algn="just">
              <a:lnSpc>
                <a:spcPct val="130000"/>
              </a:lnSpc>
              <a:buFont typeface="Wingdings" charset="2"/>
              <a:buChar char="Ø"/>
            </a:pPr>
            <a:r>
              <a:rPr lang="en-US" sz="2000" dirty="0" err="1" smtClean="0">
                <a:solidFill>
                  <a:srgbClr val="FF0000"/>
                </a:solidFill>
                <a:latin typeface="Khmer OS"/>
                <a:cs typeface="Khmer OS"/>
              </a:rPr>
              <a:t>វិទ្យាស្ថានខ្មែរ</a:t>
            </a:r>
            <a:r>
              <a:rPr lang="en-US" sz="2000" dirty="0" smtClean="0">
                <a:solidFill>
                  <a:srgbClr val="FF0000"/>
                </a:solidFill>
                <a:latin typeface="Khmer OS"/>
                <a:cs typeface="Khmer OS"/>
              </a:rPr>
              <a:t> </a:t>
            </a:r>
            <a:r>
              <a:rPr lang="en-US" sz="2000" dirty="0" err="1" smtClean="0">
                <a:solidFill>
                  <a:srgbClr val="FF0000"/>
                </a:solidFill>
                <a:latin typeface="Khmer OS"/>
                <a:cs typeface="Khmer OS"/>
              </a:rPr>
              <a:t>សំរាប់សហប្រតិបត្តិការ</a:t>
            </a:r>
            <a:r>
              <a:rPr lang="en-US" sz="2000" dirty="0" smtClean="0">
                <a:solidFill>
                  <a:srgbClr val="FF0000"/>
                </a:solidFill>
                <a:latin typeface="Khmer OS"/>
                <a:cs typeface="Khmer OS"/>
              </a:rPr>
              <a:t>​</a:t>
            </a:r>
            <a:r>
              <a:rPr lang="en-US" sz="2000" dirty="0" err="1" smtClean="0">
                <a:solidFill>
                  <a:srgbClr val="FF0000"/>
                </a:solidFill>
                <a:latin typeface="Khmer OS"/>
                <a:cs typeface="Khmer OS"/>
              </a:rPr>
              <a:t>និងសន្តិភាព</a:t>
            </a:r>
            <a:r>
              <a:rPr lang="en-US" sz="2000" dirty="0" smtClean="0">
                <a:solidFill>
                  <a:srgbClr val="000090"/>
                </a:solidFill>
                <a:latin typeface="Khmer OS"/>
                <a:cs typeface="Khmer OS"/>
              </a:rPr>
              <a:t>(CICP) </a:t>
            </a:r>
            <a:r>
              <a:rPr lang="en-US" sz="2000" dirty="0" err="1" smtClean="0">
                <a:solidFill>
                  <a:srgbClr val="000090"/>
                </a:solidFill>
                <a:latin typeface="Khmer OS"/>
                <a:cs typeface="Khmer OS"/>
              </a:rPr>
              <a:t>គឺជាស្ថានប័នស្រាវជ្រាវមួយឯករាជ្យ</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អព្យាក្រិត</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មិននិយមបក្សពួក</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ដែលមានទីតាំងស្ថិតនៅ</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ទី</a:t>
            </a:r>
            <a:r>
              <a:rPr lang="en-US" sz="2000" dirty="0" err="1" smtClean="0">
                <a:solidFill>
                  <a:srgbClr val="FF0000"/>
                </a:solidFill>
                <a:latin typeface="Khmer OS"/>
                <a:cs typeface="Khmer OS"/>
              </a:rPr>
              <a:t>ក្រុងភ្នំពេញ</a:t>
            </a:r>
            <a:r>
              <a:rPr lang="en-US" sz="2000" dirty="0" smtClean="0">
                <a:solidFill>
                  <a:srgbClr val="000090"/>
                </a:solidFill>
                <a:latin typeface="Khmer OS"/>
                <a:cs typeface="Khmer OS"/>
              </a:rPr>
              <a:t>។ ចាប់តាំងពីឆ្នាំ</a:t>
            </a:r>
            <a:r>
              <a:rPr lang="en-US" sz="2000" dirty="0" smtClean="0">
                <a:solidFill>
                  <a:srgbClr val="FF0000"/>
                </a:solidFill>
                <a:latin typeface="Khmer OS"/>
                <a:cs typeface="Khmer OS"/>
              </a:rPr>
              <a:t>១៩៩៤</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CICPបានធ្វើការស្រាវជ្រាវ</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និងវេទិការផ្សេង</a:t>
            </a:r>
            <a:r>
              <a:rPr lang="en-US" sz="2000" dirty="0" smtClean="0">
                <a:solidFill>
                  <a:srgbClr val="000090"/>
                </a:solidFill>
                <a:latin typeface="Khmer OS"/>
                <a:cs typeface="Khmer OS"/>
              </a:rPr>
              <a:t>ៗ </a:t>
            </a:r>
            <a:r>
              <a:rPr lang="en-US" sz="2000" dirty="0" err="1" smtClean="0">
                <a:solidFill>
                  <a:srgbClr val="000090"/>
                </a:solidFill>
                <a:latin typeface="Khmer OS"/>
                <a:cs typeface="Khmer OS"/>
              </a:rPr>
              <a:t>អភិវឌ្ឍយុទ្ធិ</a:t>
            </a:r>
            <a:r>
              <a:rPr lang="km-KH" sz="2000" dirty="0" smtClean="0">
                <a:solidFill>
                  <a:srgbClr val="000090"/>
                </a:solidFill>
                <a:latin typeface="Khmer OS"/>
                <a:cs typeface="Khmer OS"/>
              </a:rPr>
              <a:t>សា</a:t>
            </a:r>
            <a:r>
              <a:rPr lang="en-US" sz="2000" dirty="0" err="1" smtClean="0">
                <a:solidFill>
                  <a:srgbClr val="000090"/>
                </a:solidFill>
                <a:latin typeface="Khmer OS"/>
                <a:cs typeface="Khmer OS"/>
              </a:rPr>
              <a:t>ស្ត្រ</a:t>
            </a:r>
            <a:r>
              <a:rPr lang="en-US" sz="2000" dirty="0" smtClean="0">
                <a:solidFill>
                  <a:srgbClr val="000090"/>
                </a:solidFill>
                <a:latin typeface="Khmer OS"/>
                <a:cs typeface="Khmer OS"/>
              </a:rPr>
              <a:t>​</a:t>
            </a:r>
            <a:r>
              <a:rPr lang="en-US" sz="2000" dirty="0" err="1" smtClean="0">
                <a:solidFill>
                  <a:srgbClr val="000090"/>
                </a:solidFill>
                <a:latin typeface="Khmer OS"/>
                <a:cs typeface="Khmer OS"/>
              </a:rPr>
              <a:t>ក្នុងការធ្វើសមាហរណកម្មក្នុងតំបន់និងការអភិវឌ្ឍសេដ្ឋកិច្ច</a:t>
            </a:r>
            <a:r>
              <a:rPr lang="en-US" sz="2000" dirty="0" smtClean="0">
                <a:solidFill>
                  <a:srgbClr val="000090"/>
                </a:solidFill>
                <a:latin typeface="Khmer OS"/>
                <a:cs typeface="Khmer OS"/>
              </a:rPr>
              <a:t>។</a:t>
            </a:r>
            <a:r>
              <a:rPr lang="km-KH" sz="2000" dirty="0" smtClean="0">
                <a:solidFill>
                  <a:srgbClr val="000090"/>
                </a:solidFill>
                <a:latin typeface="Khmer OS"/>
                <a:cs typeface="Khmer OS"/>
              </a:rPr>
              <a:t>​​ ​</a:t>
            </a:r>
            <a:r>
              <a:rPr lang="en-US" sz="2000" dirty="0" err="1" smtClean="0">
                <a:solidFill>
                  <a:srgbClr val="000090"/>
                </a:solidFill>
                <a:latin typeface="Khmer OS"/>
                <a:cs typeface="Khmer OS"/>
              </a:rPr>
              <a:t>បេសកម្មរបស</a:t>
            </a:r>
            <a:r>
              <a:rPr lang="en-US" sz="2000" dirty="0" smtClean="0">
                <a:solidFill>
                  <a:srgbClr val="000090"/>
                </a:solidFill>
                <a:latin typeface="Khmer OS"/>
                <a:cs typeface="Khmer OS"/>
              </a:rPr>
              <a:t>់​CICP </a:t>
            </a:r>
            <a:r>
              <a:rPr lang="en-US" sz="2000" dirty="0" err="1" smtClean="0">
                <a:solidFill>
                  <a:srgbClr val="000090"/>
                </a:solidFill>
                <a:latin typeface="Khmer OS"/>
                <a:cs typeface="Khmer OS"/>
              </a:rPr>
              <a:t>គឺចូលរួមក្នុងការកសាងប្រទេសកម្ពុជាតាមរយៈគតិយុទ្ធិសាស្រ្ត</a:t>
            </a:r>
            <a:r>
              <a:rPr lang="en-US" sz="2000" dirty="0" smtClean="0">
                <a:solidFill>
                  <a:srgbClr val="000090"/>
                </a:solidFill>
                <a:latin typeface="Khmer OS"/>
                <a:cs typeface="Khmer OS"/>
              </a:rPr>
              <a:t>។</a:t>
            </a:r>
            <a:endParaRPr lang="km-KH" sz="2000" dirty="0" smtClean="0">
              <a:solidFill>
                <a:srgbClr val="000090"/>
              </a:solidFill>
              <a:latin typeface="Khmer OS"/>
              <a:cs typeface="Khmer OS"/>
            </a:endParaRPr>
          </a:p>
          <a:p>
            <a:pPr algn="just">
              <a:lnSpc>
                <a:spcPct val="130000"/>
              </a:lnSpc>
            </a:pPr>
            <a:endParaRPr lang="en-US" sz="2000" dirty="0" smtClean="0">
              <a:solidFill>
                <a:srgbClr val="000090"/>
              </a:solidFill>
              <a:latin typeface="Khmer OS"/>
              <a:cs typeface="Khmer OS"/>
            </a:endParaRPr>
          </a:p>
          <a:p>
            <a:pPr marL="342900" indent="-342900" algn="just">
              <a:lnSpc>
                <a:spcPct val="130000"/>
              </a:lnSpc>
              <a:buFont typeface="Wingdings" charset="2"/>
              <a:buChar char="Ø"/>
            </a:pPr>
            <a:r>
              <a:rPr lang="en-US" sz="2000" dirty="0" err="1" smtClean="0">
                <a:solidFill>
                  <a:srgbClr val="FF0000"/>
                </a:solidFill>
                <a:latin typeface="Khmer OS"/>
                <a:cs typeface="Khmer OS"/>
              </a:rPr>
              <a:t>បណ្តាញអភិវឌ្ឍសកល</a:t>
            </a:r>
            <a:r>
              <a:rPr lang="en-US" sz="2000" dirty="0" smtClean="0">
                <a:solidFill>
                  <a:srgbClr val="FF0000"/>
                </a:solidFill>
                <a:latin typeface="Khmer OS"/>
                <a:cs typeface="Khmer OS"/>
              </a:rPr>
              <a:t> </a:t>
            </a:r>
            <a:r>
              <a:rPr lang="en-US" sz="2000" dirty="0" smtClean="0">
                <a:solidFill>
                  <a:srgbClr val="000090"/>
                </a:solidFill>
                <a:latin typeface="Khmer OS"/>
                <a:cs typeface="Khmer OS"/>
              </a:rPr>
              <a:t>(GDN) គឺអង្គការអន្តរជាតិសាធារណៈមួយដែលលើកកម្ពស់ការស្រាវជ្រាវវិទ្យាសាស្ត្រសង្គម </a:t>
            </a:r>
            <a:r>
              <a:rPr lang="en-US" sz="2000" dirty="0" err="1" smtClean="0">
                <a:solidFill>
                  <a:srgbClr val="000090"/>
                </a:solidFill>
                <a:latin typeface="Khmer OS"/>
                <a:cs typeface="Khmer OS"/>
              </a:rPr>
              <a:t>ក្នុងការអភិវឌ្ឍន៍និងអន្តរការសំរាប់បណ្តាប្រទេស</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អង្គការនេះលើកកម្ពស់ក្រុមស្រាវជ្រាវក្នុងស្រុក</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ដោយផ្តល់ធនធានហិរញ្ញវត្ថុ</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សេវាកម្មពត៌មាន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បណ្តុះបណ្តាល</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និងសេវាកម្មណែនាំ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ដល់ក្រុម</a:t>
            </a:r>
            <a:r>
              <a:rPr lang="km-KH" sz="2000" dirty="0" smtClean="0">
                <a:solidFill>
                  <a:srgbClr val="000090"/>
                </a:solidFill>
                <a:latin typeface="Khmer OS"/>
                <a:cs typeface="Khmer OS"/>
              </a:rPr>
              <a:t/>
            </a:r>
            <a:br>
              <a:rPr lang="km-KH" sz="2000" dirty="0" smtClean="0">
                <a:solidFill>
                  <a:srgbClr val="000090"/>
                </a:solidFill>
                <a:latin typeface="Khmer OS"/>
                <a:cs typeface="Khmer OS"/>
              </a:rPr>
            </a:br>
            <a:r>
              <a:rPr lang="en-US" sz="2000" dirty="0" err="1" smtClean="0">
                <a:solidFill>
                  <a:srgbClr val="000090"/>
                </a:solidFill>
                <a:latin typeface="Khmer OS"/>
                <a:cs typeface="Khmer OS"/>
              </a:rPr>
              <a:t>បណ្តាញអ្នកស្រាវជ្រាវសកល</a:t>
            </a:r>
            <a:r>
              <a:rPr lang="en-US" sz="2000" dirty="0" smtClean="0">
                <a:solidFill>
                  <a:srgbClr val="000090"/>
                </a:solidFill>
                <a:latin typeface="Khmer OS"/>
                <a:cs typeface="Khmer OS"/>
              </a:rPr>
              <a:t>។ GDN </a:t>
            </a:r>
            <a:r>
              <a:rPr lang="en-US" sz="2000" dirty="0" err="1" smtClean="0">
                <a:solidFill>
                  <a:srgbClr val="000090"/>
                </a:solidFill>
                <a:latin typeface="Khmer OS"/>
                <a:cs typeface="Khmer OS"/>
              </a:rPr>
              <a:t>បង្កើតគោលនយោបាយដើម្បីទាក់ទាញចំណេះដឹងអំពីបញ្ហាអភិវឌ្ឍសំខាន</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និងមានទំនាក់ទំនងរវាងក្រុមស្រាវជ្រាវក្នុងស្រុកនិងជាដៃគូសកល</a:t>
            </a:r>
            <a:r>
              <a:rPr lang="en-US" sz="2000" dirty="0" smtClean="0">
                <a:solidFill>
                  <a:srgbClr val="000090"/>
                </a:solidFill>
                <a:latin typeface="Khmer OS"/>
                <a:cs typeface="Khmer OS"/>
              </a:rPr>
              <a:t> </a:t>
            </a:r>
            <a:r>
              <a:rPr lang="en-US" sz="2000" dirty="0" err="1" smtClean="0">
                <a:solidFill>
                  <a:srgbClr val="000090"/>
                </a:solidFill>
                <a:latin typeface="Khmer OS"/>
                <a:cs typeface="Khmer OS"/>
              </a:rPr>
              <a:t>ក្នុងការបង្កើតភាគីអភិវឌ្ឍន៍ផ្សេង</a:t>
            </a:r>
            <a:r>
              <a:rPr lang="en-US" sz="2000" dirty="0">
                <a:solidFill>
                  <a:srgbClr val="000090"/>
                </a:solidFill>
                <a:latin typeface="Khmer OS"/>
                <a:cs typeface="Khmer OS"/>
              </a:rPr>
              <a:t>ៗ</a:t>
            </a:r>
            <a:r>
              <a:rPr lang="en-US" sz="2000" dirty="0" smtClean="0">
                <a:solidFill>
                  <a:srgbClr val="000090"/>
                </a:solidFill>
                <a:latin typeface="Khmer OS"/>
                <a:cs typeface="Khmer OS"/>
              </a:rPr>
              <a:t>។</a:t>
            </a:r>
            <a:endParaRPr lang="en-US" sz="2000" dirty="0">
              <a:solidFill>
                <a:srgbClr val="000090"/>
              </a:solidFill>
              <a:latin typeface="Khmer OS"/>
              <a:cs typeface="Khmer OS"/>
            </a:endParaRP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160313"/>
          </a:xfrm>
          <a:prstGeom prst="rect">
            <a:avLst/>
          </a:prstGeom>
          <a:noFill/>
        </p:spPr>
      </p:pic>
      <p:pic>
        <p:nvPicPr>
          <p:cNvPr id="6" name="Picture 5" descr="S:\COMMUNICATIONS\Logos-2014\GDN LOGO 2014-colour.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9865" y="88489"/>
            <a:ext cx="2071315" cy="1160313"/>
          </a:xfrm>
          <a:prstGeom prst="rect">
            <a:avLst/>
          </a:prstGeom>
          <a:noFill/>
          <a:ln>
            <a:noFill/>
          </a:ln>
        </p:spPr>
      </p:pic>
    </p:spTree>
    <p:extLst>
      <p:ext uri="{BB962C8B-B14F-4D97-AF65-F5344CB8AC3E}">
        <p14:creationId xmlns:p14="http://schemas.microsoft.com/office/powerpoint/2010/main" val="36795431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352629"/>
          </a:xfr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lnSpc>
                <a:spcPct val="120000"/>
              </a:lnSpc>
            </a:pPr>
            <a:r>
              <a:rPr lang="en-US" sz="36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ការស្រាវជ្រាវជាអ្វី</a:t>
            </a:r>
            <a:r>
              <a:rPr lang="en-US" sz="2800" dirty="0" smtClean="0">
                <a:solidFill>
                  <a:srgbClr val="000090"/>
                </a:solidFill>
                <a:latin typeface="Khmer OS Muol Light" panose="02000500000000020004" pitchFamily="2" charset="0"/>
                <a:cs typeface="Khmer OS Muol Light" panose="02000500000000020004" pitchFamily="2" charset="0"/>
              </a:rPr>
              <a:t>? </a:t>
            </a:r>
            <a:r>
              <a:rPr lang="en-US" sz="2800" dirty="0" err="1" smtClean="0">
                <a:solidFill>
                  <a:srgbClr val="000090"/>
                </a:solidFill>
                <a:latin typeface="Khmer OS Muol Light" panose="02000500000000020004" pitchFamily="2" charset="0"/>
                <a:cs typeface="Khmer OS Muol Light" panose="02000500000000020004" pitchFamily="2" charset="0"/>
              </a:rPr>
              <a:t>ហេតុអ្វី</a:t>
            </a:r>
            <a:r>
              <a:rPr lang="en-US" sz="2800" dirty="0" smtClean="0">
                <a:solidFill>
                  <a:srgbClr val="000090"/>
                </a:solidFill>
                <a:latin typeface="Khmer OS Muol Light" panose="02000500000000020004" pitchFamily="2" charset="0"/>
                <a:cs typeface="Khmer OS Muol Light" panose="02000500000000020004" pitchFamily="2" charset="0"/>
              </a:rPr>
              <a:t> ? </a:t>
            </a:r>
            <a:br>
              <a:rPr lang="en-US" sz="2800" dirty="0" smtClean="0">
                <a:solidFill>
                  <a:srgbClr val="000090"/>
                </a:solidFill>
                <a:latin typeface="Khmer OS Muol Light" panose="02000500000000020004" pitchFamily="2" charset="0"/>
                <a:cs typeface="Khmer OS Muol Light" panose="02000500000000020004" pitchFamily="2" charset="0"/>
              </a:rPr>
            </a:br>
            <a:r>
              <a:rPr lang="en-US" sz="2800" dirty="0" err="1" smtClean="0">
                <a:solidFill>
                  <a:srgbClr val="000090"/>
                </a:solidFill>
                <a:latin typeface="Khmer OS Muol Light" panose="02000500000000020004" pitchFamily="2" charset="0"/>
                <a:cs typeface="Khmer OS Muol Light" panose="02000500000000020004" pitchFamily="2" charset="0"/>
              </a:rPr>
              <a:t>និងរបៀបណា</a:t>
            </a:r>
            <a:r>
              <a:rPr lang="en-US" sz="2800" dirty="0" smtClean="0">
                <a:solidFill>
                  <a:srgbClr val="000090"/>
                </a:solidFill>
                <a:latin typeface="Khmer OS Muol Light" panose="02000500000000020004" pitchFamily="2" charset="0"/>
                <a:cs typeface="Khmer OS Muol Light" panose="02000500000000020004" pitchFamily="2" charset="0"/>
              </a:rPr>
              <a:t>?</a:t>
            </a:r>
            <a:endParaRPr lang="en-US" sz="2800" dirty="0">
              <a:latin typeface="Khmer OS Muol Light" panose="02000500000000020004" pitchFamily="2" charset="0"/>
              <a:cs typeface="Khmer OS Muol Light" panose="02000500000000020004" pitchFamily="2" charset="0"/>
            </a:endParaRPr>
          </a:p>
        </p:txBody>
      </p:sp>
      <p:sp>
        <p:nvSpPr>
          <p:cNvPr id="3" name="Subtitle 2"/>
          <p:cNvSpPr>
            <a:spLocks noGrp="1"/>
          </p:cNvSpPr>
          <p:nvPr>
            <p:ph type="subTitle" idx="1"/>
          </p:nvPr>
        </p:nvSpPr>
        <p:spPr>
          <a:xfrm>
            <a:off x="0" y="1352630"/>
            <a:ext cx="9144000" cy="5505370"/>
          </a:xfrm>
          <a:solidFill>
            <a:schemeClr val="accent5">
              <a:lumMod val="20000"/>
              <a:lumOff val="80000"/>
            </a:schemeClr>
          </a:solidFill>
        </p:spPr>
        <p:txBody>
          <a:bodyPr>
            <a:noAutofit/>
          </a:bodyPr>
          <a:lstStyle/>
          <a:p>
            <a:pPr algn="l"/>
            <a:r>
              <a:rPr lang="en-US" sz="2600" b="1" dirty="0" err="1" smtClean="0">
                <a:solidFill>
                  <a:srgbClr val="000090"/>
                </a:solidFill>
                <a:latin typeface="Khmer OS"/>
                <a:cs typeface="Khmer OS"/>
              </a:rPr>
              <a:t>តើការស្រាវជ្រាវ</a:t>
            </a:r>
            <a:r>
              <a:rPr lang="en-US" sz="2600" b="1" dirty="0" smtClean="0">
                <a:solidFill>
                  <a:srgbClr val="000090"/>
                </a:solidFill>
                <a:latin typeface="Khmer OS"/>
                <a:cs typeface="Khmer OS"/>
              </a:rPr>
              <a:t> </a:t>
            </a:r>
            <a:r>
              <a:rPr lang="en-US" sz="2600" b="1" dirty="0" err="1" smtClean="0">
                <a:solidFill>
                  <a:srgbClr val="000090"/>
                </a:solidFill>
                <a:latin typeface="Khmer OS"/>
                <a:cs typeface="Khmer OS"/>
              </a:rPr>
              <a:t>ជាអ្វី</a:t>
            </a:r>
            <a:r>
              <a:rPr lang="en-US" sz="2600" b="1" dirty="0" smtClean="0">
                <a:solidFill>
                  <a:srgbClr val="000090"/>
                </a:solidFill>
                <a:latin typeface="Khmer OS"/>
                <a:cs typeface="Khmer OS"/>
              </a:rPr>
              <a:t>?</a:t>
            </a:r>
            <a:endParaRPr lang="en-US" sz="2600" b="1" dirty="0" smtClean="0">
              <a:solidFill>
                <a:srgbClr val="000090"/>
              </a:solidFill>
              <a:latin typeface="Book Antiqua"/>
              <a:cs typeface="Book Antiqua"/>
            </a:endParaRPr>
          </a:p>
          <a:p>
            <a:pPr algn="just">
              <a:lnSpc>
                <a:spcPct val="120000"/>
              </a:lnSpc>
            </a:pPr>
            <a:r>
              <a:rPr lang="en-US" sz="2600" dirty="0" smtClean="0">
                <a:solidFill>
                  <a:srgbClr val="000090"/>
                </a:solidFill>
                <a:latin typeface="Khmer OS"/>
                <a:cs typeface="Khmer OS"/>
              </a:rPr>
              <a:t>ការស្រាវជ្រាវគឺជាដំណើរនៃការច្នៃប្រឌិតមួយក្នុងការស្វែងរកព៌តមានដើម្បីឆ្លើយនឹងសំនួរជាក់លាក់មួយ</a:t>
            </a:r>
            <a:r>
              <a:rPr lang="km-KH" sz="2600" dirty="0" smtClean="0">
                <a:solidFill>
                  <a:srgbClr val="000090"/>
                </a:solidFill>
                <a:latin typeface="Khmer OS"/>
                <a:cs typeface="Khmer OS"/>
              </a:rPr>
              <a:t> </a:t>
            </a:r>
            <a:r>
              <a:rPr lang="en-US" sz="2600" dirty="0" smtClean="0">
                <a:solidFill>
                  <a:srgbClr val="000090"/>
                </a:solidFill>
                <a:latin typeface="Khmer OS"/>
                <a:cs typeface="Khmer OS"/>
              </a:rPr>
              <a:t>ឬ</a:t>
            </a:r>
            <a:r>
              <a:rPr lang="km-KH" sz="2600" dirty="0" smtClean="0">
                <a:solidFill>
                  <a:srgbClr val="000090"/>
                </a:solidFill>
                <a:latin typeface="Khmer OS"/>
                <a:cs typeface="Khmer OS"/>
              </a:rPr>
              <a:t> </a:t>
            </a:r>
            <a:r>
              <a:rPr lang="en-US" sz="2600" dirty="0" err="1" smtClean="0">
                <a:solidFill>
                  <a:srgbClr val="000090"/>
                </a:solidFill>
                <a:latin typeface="Khmer OS"/>
                <a:cs typeface="Khmer OS"/>
              </a:rPr>
              <a:t>ដើម្បីស្វែងរកបញ្ហា</a:t>
            </a:r>
            <a:r>
              <a:rPr lang="km-KH" sz="2600" dirty="0" smtClean="0">
                <a:solidFill>
                  <a:srgbClr val="000090"/>
                </a:solidFill>
                <a:latin typeface="Khmer OS"/>
                <a:cs typeface="Khmer OS"/>
              </a:rPr>
              <a:t/>
            </a:r>
            <a:br>
              <a:rPr lang="km-KH" sz="2600" dirty="0" smtClean="0">
                <a:solidFill>
                  <a:srgbClr val="000090"/>
                </a:solidFill>
                <a:latin typeface="Khmer OS"/>
                <a:cs typeface="Khmer OS"/>
              </a:rPr>
            </a:br>
            <a:r>
              <a:rPr lang="en-US" sz="2600" dirty="0" err="1" smtClean="0">
                <a:solidFill>
                  <a:srgbClr val="000090"/>
                </a:solidFill>
                <a:latin typeface="Khmer OS"/>
                <a:cs typeface="Khmer OS"/>
              </a:rPr>
              <a:t>មួយ</a:t>
            </a:r>
            <a:r>
              <a:rPr lang="en-US" sz="2600" dirty="0" smtClean="0">
                <a:solidFill>
                  <a:srgbClr val="000090"/>
                </a:solidFill>
                <a:latin typeface="Khmer OS"/>
                <a:cs typeface="Khmer OS"/>
              </a:rPr>
              <a:t>។</a:t>
            </a:r>
          </a:p>
          <a:p>
            <a:pPr algn="l"/>
            <a:endParaRPr lang="en-US" sz="2600" dirty="0">
              <a:solidFill>
                <a:srgbClr val="000090"/>
              </a:solidFill>
              <a:latin typeface="Book Antiqua"/>
              <a:cs typeface="Book Antiqua"/>
            </a:endParaRPr>
          </a:p>
          <a:p>
            <a:pPr algn="l"/>
            <a:r>
              <a:rPr lang="en-US" sz="2600" dirty="0" smtClean="0">
                <a:solidFill>
                  <a:srgbClr val="000090"/>
                </a:solidFill>
                <a:latin typeface="Book Antiqua"/>
                <a:cs typeface="Book Antiqua"/>
              </a:rPr>
              <a:t>“… </a:t>
            </a:r>
            <a:r>
              <a:rPr lang="en-US" sz="2600" dirty="0" err="1" smtClean="0">
                <a:solidFill>
                  <a:srgbClr val="000090"/>
                </a:solidFill>
                <a:latin typeface="Khmer OS"/>
                <a:cs typeface="Khmer OS"/>
              </a:rPr>
              <a:t>ការត្រិះរិះនិងគំនិតច្នៃប្រឌិត</a:t>
            </a:r>
            <a:r>
              <a:rPr lang="en-US" sz="2600" dirty="0">
                <a:solidFill>
                  <a:srgbClr val="000090"/>
                </a:solidFill>
                <a:latin typeface="Khmer OS"/>
                <a:cs typeface="Khmer OS"/>
              </a:rPr>
              <a:t> </a:t>
            </a:r>
            <a:r>
              <a:rPr lang="en-US" sz="2600" dirty="0" err="1" smtClean="0">
                <a:solidFill>
                  <a:srgbClr val="000090"/>
                </a:solidFill>
                <a:latin typeface="Khmer OS"/>
                <a:cs typeface="Khmer OS"/>
              </a:rPr>
              <a:t>ឈរលើមូលដ្ឋានម៉ត់ចត់ជាប្រព័ន្ធក្នុងគោលបំណងពង្រីកចំណេះដឹង</a:t>
            </a:r>
            <a:r>
              <a:rPr lang="en-US" sz="2600" dirty="0" smtClean="0">
                <a:solidFill>
                  <a:srgbClr val="000090"/>
                </a:solidFill>
                <a:latin typeface="Khmer OS"/>
                <a:cs typeface="Khmer OS"/>
              </a:rPr>
              <a:t> </a:t>
            </a:r>
            <a:r>
              <a:rPr lang="en-US" sz="2600" dirty="0" err="1" smtClean="0">
                <a:solidFill>
                  <a:srgbClr val="000090"/>
                </a:solidFill>
                <a:latin typeface="Khmer OS"/>
                <a:cs typeface="Khmer OS"/>
              </a:rPr>
              <a:t>និងដោះស្រាយ</a:t>
            </a:r>
            <a:r>
              <a:rPr lang="en-US" sz="2600" dirty="0" smtClean="0">
                <a:solidFill>
                  <a:srgbClr val="000090"/>
                </a:solidFill>
                <a:latin typeface="Khmer OS"/>
                <a:cs typeface="Khmer OS"/>
              </a:rPr>
              <a:t> </a:t>
            </a:r>
            <a:r>
              <a:rPr lang="en-US" sz="2600" dirty="0" err="1" smtClean="0">
                <a:solidFill>
                  <a:srgbClr val="000090"/>
                </a:solidFill>
                <a:latin typeface="Khmer OS"/>
                <a:cs typeface="Khmer OS"/>
              </a:rPr>
              <a:t>បញ្ហាជាក់ស្តែងនិងទ្រឹស្តី</a:t>
            </a:r>
            <a:r>
              <a:rPr lang="en-US" sz="2600" dirty="0" smtClean="0">
                <a:solidFill>
                  <a:srgbClr val="000090"/>
                </a:solidFill>
                <a:latin typeface="Khmer OS"/>
                <a:cs typeface="Khmer OS"/>
              </a:rPr>
              <a:t>។ </a:t>
            </a:r>
            <a:r>
              <a:rPr lang="en-US" sz="2600" dirty="0" smtClean="0">
                <a:solidFill>
                  <a:srgbClr val="000090"/>
                </a:solidFill>
                <a:latin typeface="Book Antiqua"/>
                <a:cs typeface="Book Antiqua"/>
              </a:rPr>
              <a:t>”</a:t>
            </a:r>
          </a:p>
          <a:p>
            <a:pPr algn="l"/>
            <a:r>
              <a:rPr lang="en-US" sz="2600" dirty="0">
                <a:solidFill>
                  <a:srgbClr val="000090"/>
                </a:solidFill>
                <a:latin typeface="Book Antiqua"/>
                <a:cs typeface="Book Antiqua"/>
              </a:rPr>
              <a:t>	</a:t>
            </a:r>
            <a:r>
              <a:rPr lang="en-US" sz="2600" dirty="0" smtClean="0">
                <a:solidFill>
                  <a:srgbClr val="000090"/>
                </a:solidFill>
                <a:latin typeface="Book Antiqua"/>
                <a:cs typeface="Book Antiqua"/>
              </a:rPr>
              <a:t>										            – Harman Grant</a:t>
            </a:r>
          </a:p>
        </p:txBody>
      </p:sp>
      <p:pic>
        <p:nvPicPr>
          <p:cNvPr id="4" name="Picture 2" descr="D:\CICP's PC admin1 Doc\CICP Logo\CICP-logo-(no-background).gif"/>
          <p:cNvPicPr>
            <a:picLocks noChangeAspect="1" noChangeArrowheads="1"/>
          </p:cNvPicPr>
          <p:nvPr/>
        </p:nvPicPr>
        <p:blipFill>
          <a:blip r:embed="rId3"/>
          <a:srcRect/>
          <a:stretch>
            <a:fillRect/>
          </a:stretch>
        </p:blipFill>
        <p:spPr bwMode="auto">
          <a:xfrm>
            <a:off x="0" y="1"/>
            <a:ext cx="1967317" cy="1296283"/>
          </a:xfrm>
          <a:prstGeom prst="rect">
            <a:avLst/>
          </a:prstGeom>
          <a:noFill/>
        </p:spPr>
      </p:pic>
      <p:pic>
        <p:nvPicPr>
          <p:cNvPr id="5" name="Picture 4" descr="krou-on-moeys-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17953"/>
            <a:ext cx="9144000" cy="1307312"/>
          </a:xfrm>
          <a:prstGeom prst="rect">
            <a:avLst/>
          </a:prstGeom>
        </p:spPr>
      </p:pic>
    </p:spTree>
    <p:extLst>
      <p:ext uri="{BB962C8B-B14F-4D97-AF65-F5344CB8AC3E}">
        <p14:creationId xmlns:p14="http://schemas.microsoft.com/office/powerpoint/2010/main" val="2546879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5615</TotalTime>
  <Words>4362</Words>
  <Application>Microsoft Office PowerPoint</Application>
  <PresentationFormat>On-screen Show (4:3)</PresentationFormat>
  <Paragraphs>357</Paragraphs>
  <Slides>42</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MS PGothic</vt:lpstr>
      <vt:lpstr>Arial</vt:lpstr>
      <vt:lpstr>Book Antiqua</vt:lpstr>
      <vt:lpstr>Calibri</vt:lpstr>
      <vt:lpstr>Goudy Old Style</vt:lpstr>
      <vt:lpstr>Khmer OS</vt:lpstr>
      <vt:lpstr>Khmer OS Battambang</vt:lpstr>
      <vt:lpstr>Khmer OS Moul</vt:lpstr>
      <vt:lpstr>Khmer OS Muol Light</vt:lpstr>
      <vt:lpstr>Khmer OS Muol Pali</vt:lpstr>
      <vt:lpstr>Times New Roman</vt:lpstr>
      <vt:lpstr>Wingdings</vt:lpstr>
      <vt:lpstr>Office Theme</vt:lpstr>
      <vt:lpstr>PowerPoint Presentation</vt:lpstr>
      <vt:lpstr>              វិទ្យាស្ថានខ្មែរ សំរាប់សហប្រតិបត្តិការ និងសន្តិភាព             Cambodian Institute for Cooperation and Peace  q</vt:lpstr>
      <vt:lpstr>សំនួរ</vt:lpstr>
      <vt:lpstr>                                វិទ្យាស្ថានខ្មែរ សំរាប់សហប្រតិបត្តិការ និងសន្តិភាព  Cambodian Institute for Cooperation and Peace  </vt:lpstr>
      <vt:lpstr>                                វិទ្យាស្ថានខ្មែរ សំរាប់សហប្រតិបត្តិការ និងសន្តិភាព  Cambodian Institute for Cooperation and Peace  </vt:lpstr>
      <vt:lpstr>                                វិទ្យាស្ថានខ្មែរ សំរាប់សហប្រតិបត្តិការ និងសន្តិភាព  Cambodian Institute for Cooperation and Peace  </vt:lpstr>
      <vt:lpstr>                                វិទ្យាស្ថានខ្មែរ សំរាប់សហប្រតិបត្តិការ និងសន្តិភាព  Cambodian Institute for Cooperation and Peace  </vt:lpstr>
      <vt:lpstr>CICP និង GDN</vt:lpstr>
      <vt:lpstr> ការស្រាវជ្រាវជាអ្វី? ហេតុអ្វី ?  និងរបៀបណា?</vt:lpstr>
      <vt:lpstr>ការស្រាវជ្រាវជាអ្វី? ហេតុអ្វី?  និងរបៀបណា?</vt:lpstr>
      <vt:lpstr>តើអ្នកស្គាល់អ្នកស្រាវជ្រាវម្នាក់ដែលអ្នកគោរព និង សសើរដែរឬទេ? ហេតុអ្វី?</vt:lpstr>
      <vt:lpstr>មាតិកា</vt:lpstr>
      <vt:lpstr>I. សាវតា និង មូលហេតុ</vt:lpstr>
      <vt:lpstr>             ទិដ្ឋភាពទូទៅនៃគ្រឹះស្ថានឧត្តមសិក្សា</vt:lpstr>
      <vt:lpstr>        គ្រឹះស្ថានឧត្តមសិក្សានៅកម្ពុជា</vt:lpstr>
      <vt:lpstr>       និស្សិតចុះឈ្មោះចូលរៀន</vt:lpstr>
      <vt:lpstr>         ចំនួនសាស្ត្រាចារ្យនៅគ្រឹះស្ថានឧត្តមសិក្សា</vt:lpstr>
      <vt:lpstr>              I.  សាវតា និង មូលហេតុ</vt:lpstr>
      <vt:lpstr>              I. សាវតានិងមូលហេតុ</vt:lpstr>
      <vt:lpstr>II. បញ្ហាប្រឈម </vt:lpstr>
      <vt:lpstr>                    III.  មានវិធីសាស្ត្របី ទាញយកគោលនយោបាយ ស្រាវជ្រាវ  </vt:lpstr>
      <vt:lpstr>     IV. ដំណោះស្រាយបញ្ហាប្រឈម លទ្ធផល និង សកម្មភាពស្រាវជ្រាវបី</vt:lpstr>
      <vt:lpstr>                 ​​​ IV. ដំណោះស្រាយបញ្ហាប្រឈម ការបណ្តុះ     បណ្តាល និង ណែនាំក្រុមស្រាវជ្រាវយុវជន</vt:lpstr>
      <vt:lpstr>IV. ដំណោះស្រាយបញ្ហាប្រឈម             ការវាយតម្លៃមជ្ឍដ្ឋានស្រាវជ្រាវភាគីពាក់ព័ន្ឌ </vt:lpstr>
      <vt:lpstr>PowerPoint Presentation</vt:lpstr>
      <vt:lpstr>PowerPoint Presentation</vt:lpstr>
      <vt:lpstr>                  IV. ដំណោះស្រាយបញ្ហាប្រឈម ការវាយតម្លៃមជ្ឈដ្ឋានស្រាវជ្រាវ លទ្ធផលសំខាន់ជាងគេ  </vt:lpstr>
      <vt:lpstr>     IV. ដំណោះស្រាយបញ្ហាប្រឈម ការវាយតម្លៃមជ្ឈដ្ឋានស្រាវជ្រាវ អន្តរការ និងហេតុអ្វី?</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សូមអគុណ!           </vt:lpstr>
      <vt:lpstr>     សូមអគុណ!           </vt:lpstr>
      <vt:lpstr>     សូមអគុណ!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វិទ្យាស្ថានខ្មែរ សំរាប់សហប្រតិបត្ដិការ​ និង​ សន្ដិភា                       Cambodian Institute for Cooperation and Peace</dc:title>
  <dc:creator>Sovachana Pou</dc:creator>
  <cp:lastModifiedBy>LENOVO</cp:lastModifiedBy>
  <cp:revision>350</cp:revision>
  <cp:lastPrinted>2015-12-16T03:58:38Z</cp:lastPrinted>
  <dcterms:created xsi:type="dcterms:W3CDTF">2015-01-17T11:15:27Z</dcterms:created>
  <dcterms:modified xsi:type="dcterms:W3CDTF">2016-01-06T02:08:58Z</dcterms:modified>
</cp:coreProperties>
</file>